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2" r:id="rId3"/>
    <p:sldId id="271" r:id="rId4"/>
    <p:sldId id="257" r:id="rId5"/>
    <p:sldId id="263" r:id="rId6"/>
    <p:sldId id="258" r:id="rId7"/>
    <p:sldId id="265" r:id="rId8"/>
    <p:sldId id="259" r:id="rId9"/>
    <p:sldId id="260" r:id="rId10"/>
    <p:sldId id="261" r:id="rId11"/>
    <p:sldId id="266" r:id="rId12"/>
    <p:sldId id="267" r:id="rId13"/>
    <p:sldId id="268" r:id="rId14"/>
    <p:sldId id="269" r:id="rId15"/>
    <p:sldId id="273" r:id="rId16"/>
    <p:sldId id="275" r:id="rId17"/>
    <p:sldId id="278" r:id="rId18"/>
    <p:sldId id="279" r:id="rId19"/>
    <p:sldId id="280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6D0E5A-01BE-4500-858E-8AF9485BBCF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BF5C36-D2A5-45DA-8324-BE4AE30C7BA1}">
      <dgm:prSet phldrT="[Текст]" custT="1"/>
      <dgm:spPr/>
      <dgm:t>
        <a:bodyPr/>
        <a:lstStyle/>
        <a:p>
          <a:r>
            <a:rPr lang="ky-KG" sz="3200" b="1" dirty="0" smtClean="0">
              <a:solidFill>
                <a:srgbClr val="FF0000"/>
              </a:solidFill>
            </a:rPr>
            <a:t>Этиштин өзгөчө формалары</a:t>
          </a:r>
          <a:endParaRPr lang="ru-RU" sz="3200" b="1" dirty="0">
            <a:solidFill>
              <a:srgbClr val="FF0000"/>
            </a:solidFill>
          </a:endParaRPr>
        </a:p>
      </dgm:t>
    </dgm:pt>
    <dgm:pt modelId="{1D876E74-8498-4683-ACC5-115E4885010F}" type="parTrans" cxnId="{E56FFDFF-34F1-4B55-A838-0282E8E94264}">
      <dgm:prSet/>
      <dgm:spPr/>
      <dgm:t>
        <a:bodyPr/>
        <a:lstStyle/>
        <a:p>
          <a:endParaRPr lang="ru-RU"/>
        </a:p>
      </dgm:t>
    </dgm:pt>
    <dgm:pt modelId="{2BDC067B-FA4B-4B85-A912-79DACCE9FA20}" type="sibTrans" cxnId="{E56FFDFF-34F1-4B55-A838-0282E8E94264}">
      <dgm:prSet/>
      <dgm:spPr/>
      <dgm:t>
        <a:bodyPr/>
        <a:lstStyle/>
        <a:p>
          <a:endParaRPr lang="ru-RU"/>
        </a:p>
      </dgm:t>
    </dgm:pt>
    <dgm:pt modelId="{52B9357F-8DEE-4749-B93A-CD38F6ED7CD9}">
      <dgm:prSet phldrT="[Текст]" custT="1"/>
      <dgm:spPr/>
      <dgm:t>
        <a:bodyPr/>
        <a:lstStyle/>
        <a:p>
          <a:r>
            <a:rPr lang="ky-KG" sz="2800" b="0" i="0" dirty="0" smtClean="0">
              <a:solidFill>
                <a:srgbClr val="7030A0"/>
              </a:solidFill>
              <a:cs typeface="Aharoni" pitchFamily="2" charset="-79"/>
            </a:rPr>
            <a:t>Атоочтуктар</a:t>
          </a:r>
          <a:endParaRPr lang="ru-RU" sz="2800" b="0" i="0" dirty="0">
            <a:solidFill>
              <a:srgbClr val="7030A0"/>
            </a:solidFill>
            <a:cs typeface="Aharoni" pitchFamily="2" charset="-79"/>
          </a:endParaRPr>
        </a:p>
      </dgm:t>
    </dgm:pt>
    <dgm:pt modelId="{D13CDE47-73CB-4CBD-8F7A-80DE1BA7BA4B}" type="parTrans" cxnId="{DAD12C59-7EEE-44D4-A5FC-4B24EF954507}">
      <dgm:prSet/>
      <dgm:spPr/>
      <dgm:t>
        <a:bodyPr/>
        <a:lstStyle/>
        <a:p>
          <a:endParaRPr lang="ru-RU"/>
        </a:p>
      </dgm:t>
    </dgm:pt>
    <dgm:pt modelId="{11D4D23C-1F5F-45A3-8D2B-CF35D052D2AB}" type="sibTrans" cxnId="{DAD12C59-7EEE-44D4-A5FC-4B24EF954507}">
      <dgm:prSet/>
      <dgm:spPr/>
      <dgm:t>
        <a:bodyPr/>
        <a:lstStyle/>
        <a:p>
          <a:endParaRPr lang="ru-RU"/>
        </a:p>
      </dgm:t>
    </dgm:pt>
    <dgm:pt modelId="{11F1E864-2253-4333-A325-102BE78C4BB4}">
      <dgm:prSet phldrT="[Текст]"/>
      <dgm:spPr/>
      <dgm:t>
        <a:bodyPr/>
        <a:lstStyle/>
        <a:p>
          <a:r>
            <a:rPr lang="ky-KG" dirty="0" smtClean="0">
              <a:solidFill>
                <a:srgbClr val="7030A0"/>
              </a:solidFill>
            </a:rPr>
            <a:t>Кыймыл атоочтор</a:t>
          </a:r>
          <a:endParaRPr lang="ru-RU" dirty="0">
            <a:solidFill>
              <a:srgbClr val="7030A0"/>
            </a:solidFill>
          </a:endParaRPr>
        </a:p>
      </dgm:t>
    </dgm:pt>
    <dgm:pt modelId="{83BDD75A-13FD-419C-AF99-DC253A28DB19}" type="parTrans" cxnId="{1F764DBE-DDA7-423D-8396-DCBD4E871261}">
      <dgm:prSet/>
      <dgm:spPr/>
      <dgm:t>
        <a:bodyPr/>
        <a:lstStyle/>
        <a:p>
          <a:endParaRPr lang="ru-RU"/>
        </a:p>
      </dgm:t>
    </dgm:pt>
    <dgm:pt modelId="{843AB0C6-C8B2-4E6D-A5FE-3943B1A31BB1}" type="sibTrans" cxnId="{1F764DBE-DDA7-423D-8396-DCBD4E871261}">
      <dgm:prSet/>
      <dgm:spPr/>
      <dgm:t>
        <a:bodyPr/>
        <a:lstStyle/>
        <a:p>
          <a:endParaRPr lang="ru-RU"/>
        </a:p>
      </dgm:t>
    </dgm:pt>
    <dgm:pt modelId="{F8EA28F9-6606-44C3-B0FE-D5F75AD82EAB}">
      <dgm:prSet phldrT="[Текст]" custT="1"/>
      <dgm:spPr/>
      <dgm:t>
        <a:bodyPr/>
        <a:lstStyle/>
        <a:p>
          <a:r>
            <a:rPr lang="ky-KG" sz="2800" dirty="0" smtClean="0">
              <a:solidFill>
                <a:srgbClr val="7030A0"/>
              </a:solidFill>
            </a:rPr>
            <a:t>Чакчылдар</a:t>
          </a:r>
          <a:endParaRPr lang="ru-RU" sz="2800" dirty="0">
            <a:solidFill>
              <a:srgbClr val="7030A0"/>
            </a:solidFill>
          </a:endParaRPr>
        </a:p>
      </dgm:t>
    </dgm:pt>
    <dgm:pt modelId="{D6573964-5A34-42F2-9F0C-DA604E04B3D7}" type="sibTrans" cxnId="{40E44456-0491-4F1B-A262-656C03E004AC}">
      <dgm:prSet/>
      <dgm:spPr/>
      <dgm:t>
        <a:bodyPr/>
        <a:lstStyle/>
        <a:p>
          <a:endParaRPr lang="ru-RU"/>
        </a:p>
      </dgm:t>
    </dgm:pt>
    <dgm:pt modelId="{EDC3E86E-BF75-4345-980D-CE88EE6BA503}" type="parTrans" cxnId="{40E44456-0491-4F1B-A262-656C03E004AC}">
      <dgm:prSet/>
      <dgm:spPr/>
      <dgm:t>
        <a:bodyPr/>
        <a:lstStyle/>
        <a:p>
          <a:endParaRPr lang="ru-RU"/>
        </a:p>
      </dgm:t>
    </dgm:pt>
    <dgm:pt modelId="{8823D637-D221-4756-9067-170128ED845D}" type="pres">
      <dgm:prSet presAssocID="{346D0E5A-01BE-4500-858E-8AF9485BBCF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6C48685-F8B2-45DE-9E84-EC60BB84C8F5}" type="pres">
      <dgm:prSet presAssocID="{27BF5C36-D2A5-45DA-8324-BE4AE30C7BA1}" presName="hierRoot1" presStyleCnt="0"/>
      <dgm:spPr/>
    </dgm:pt>
    <dgm:pt modelId="{398C3D44-AE19-4363-9D27-55C60116EFC1}" type="pres">
      <dgm:prSet presAssocID="{27BF5C36-D2A5-45DA-8324-BE4AE30C7BA1}" presName="composite" presStyleCnt="0"/>
      <dgm:spPr/>
    </dgm:pt>
    <dgm:pt modelId="{E9F05B61-ECC0-47E5-AFD6-388A50922047}" type="pres">
      <dgm:prSet presAssocID="{27BF5C36-D2A5-45DA-8324-BE4AE30C7BA1}" presName="background" presStyleLbl="node0" presStyleIdx="0" presStyleCnt="1"/>
      <dgm:spPr/>
    </dgm:pt>
    <dgm:pt modelId="{DE118173-B393-4611-A2A3-5AD8C4EBB571}" type="pres">
      <dgm:prSet presAssocID="{27BF5C36-D2A5-45DA-8324-BE4AE30C7BA1}" presName="text" presStyleLbl="fgAcc0" presStyleIdx="0" presStyleCnt="1" custScaleX="316751" custLinFactNeighborX="0" custLinFactNeighborY="121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675DCD-BEC6-4854-BA65-1BC039E49036}" type="pres">
      <dgm:prSet presAssocID="{27BF5C36-D2A5-45DA-8324-BE4AE30C7BA1}" presName="hierChild2" presStyleCnt="0"/>
      <dgm:spPr/>
    </dgm:pt>
    <dgm:pt modelId="{544233C8-91D3-46DB-BFB0-20BBADA3337C}" type="pres">
      <dgm:prSet presAssocID="{D13CDE47-73CB-4CBD-8F7A-80DE1BA7BA4B}" presName="Name10" presStyleLbl="parChTrans1D2" presStyleIdx="0" presStyleCnt="2"/>
      <dgm:spPr/>
      <dgm:t>
        <a:bodyPr/>
        <a:lstStyle/>
        <a:p>
          <a:endParaRPr lang="ru-RU"/>
        </a:p>
      </dgm:t>
    </dgm:pt>
    <dgm:pt modelId="{9C3C6D27-7565-4642-BB68-433972E9630C}" type="pres">
      <dgm:prSet presAssocID="{52B9357F-8DEE-4749-B93A-CD38F6ED7CD9}" presName="hierRoot2" presStyleCnt="0"/>
      <dgm:spPr/>
    </dgm:pt>
    <dgm:pt modelId="{164946DB-71C5-4126-81AF-E0F25EC3CF0D}" type="pres">
      <dgm:prSet presAssocID="{52B9357F-8DEE-4749-B93A-CD38F6ED7CD9}" presName="composite2" presStyleCnt="0"/>
      <dgm:spPr/>
    </dgm:pt>
    <dgm:pt modelId="{82BFDD5C-6D77-4408-A7DE-0FE9D4B548D0}" type="pres">
      <dgm:prSet presAssocID="{52B9357F-8DEE-4749-B93A-CD38F6ED7CD9}" presName="background2" presStyleLbl="node2" presStyleIdx="0" presStyleCnt="2"/>
      <dgm:spPr/>
    </dgm:pt>
    <dgm:pt modelId="{0981A54D-800D-439D-9C87-E42E5CBDB4BA}" type="pres">
      <dgm:prSet presAssocID="{52B9357F-8DEE-4749-B93A-CD38F6ED7CD9}" presName="text2" presStyleLbl="fgAcc2" presStyleIdx="0" presStyleCnt="2" custScaleX="130858" custLinFactNeighborX="-89233" custLinFactNeighborY="562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546938-2CB3-4DA0-B82C-3BB4227656ED}" type="pres">
      <dgm:prSet presAssocID="{52B9357F-8DEE-4749-B93A-CD38F6ED7CD9}" presName="hierChild3" presStyleCnt="0"/>
      <dgm:spPr/>
    </dgm:pt>
    <dgm:pt modelId="{628E45F4-4525-4ECC-8B16-99054C752B07}" type="pres">
      <dgm:prSet presAssocID="{83BDD75A-13FD-419C-AF99-DC253A28DB19}" presName="Name10" presStyleLbl="parChTrans1D2" presStyleIdx="1" presStyleCnt="2"/>
      <dgm:spPr/>
      <dgm:t>
        <a:bodyPr/>
        <a:lstStyle/>
        <a:p>
          <a:endParaRPr lang="ru-RU"/>
        </a:p>
      </dgm:t>
    </dgm:pt>
    <dgm:pt modelId="{5D649969-A406-45EB-B195-9E94FFE4CCE7}" type="pres">
      <dgm:prSet presAssocID="{11F1E864-2253-4333-A325-102BE78C4BB4}" presName="hierRoot2" presStyleCnt="0"/>
      <dgm:spPr/>
    </dgm:pt>
    <dgm:pt modelId="{CB1D2F74-FDC6-4690-9BE8-A3C944638FCF}" type="pres">
      <dgm:prSet presAssocID="{11F1E864-2253-4333-A325-102BE78C4BB4}" presName="composite2" presStyleCnt="0"/>
      <dgm:spPr/>
    </dgm:pt>
    <dgm:pt modelId="{E48EDD77-F5D9-4063-B9EC-0F6AC3E98CD3}" type="pres">
      <dgm:prSet presAssocID="{11F1E864-2253-4333-A325-102BE78C4BB4}" presName="background2" presStyleLbl="node2" presStyleIdx="1" presStyleCnt="2"/>
      <dgm:spPr/>
    </dgm:pt>
    <dgm:pt modelId="{CC7C1E9E-45DE-46A7-9FCF-B48123EF7D5A}" type="pres">
      <dgm:prSet presAssocID="{11F1E864-2253-4333-A325-102BE78C4BB4}" presName="text2" presStyleLbl="fgAcc2" presStyleIdx="1" presStyleCnt="2" custLinFactNeighborX="85549" custLinFactNeighborY="562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6B9AB2-7F63-4C09-94BA-B5943E381077}" type="pres">
      <dgm:prSet presAssocID="{11F1E864-2253-4333-A325-102BE78C4BB4}" presName="hierChild3" presStyleCnt="0"/>
      <dgm:spPr/>
    </dgm:pt>
    <dgm:pt modelId="{7A2029DA-F2AC-4B60-A7CC-FEF4D2876B52}" type="pres">
      <dgm:prSet presAssocID="{EDC3E86E-BF75-4345-980D-CE88EE6BA503}" presName="Name17" presStyleLbl="parChTrans1D3" presStyleIdx="0" presStyleCnt="1"/>
      <dgm:spPr/>
      <dgm:t>
        <a:bodyPr/>
        <a:lstStyle/>
        <a:p>
          <a:endParaRPr lang="ru-RU"/>
        </a:p>
      </dgm:t>
    </dgm:pt>
    <dgm:pt modelId="{70EF1DA1-C2E0-40AC-B91F-D930BB3F899B}" type="pres">
      <dgm:prSet presAssocID="{F8EA28F9-6606-44C3-B0FE-D5F75AD82EAB}" presName="hierRoot3" presStyleCnt="0"/>
      <dgm:spPr/>
    </dgm:pt>
    <dgm:pt modelId="{213EA504-8A91-4469-95C8-DE1B11228CBB}" type="pres">
      <dgm:prSet presAssocID="{F8EA28F9-6606-44C3-B0FE-D5F75AD82EAB}" presName="composite3" presStyleCnt="0"/>
      <dgm:spPr/>
    </dgm:pt>
    <dgm:pt modelId="{0227FAD0-7C4B-4B45-A97E-0B7CF8535FE6}" type="pres">
      <dgm:prSet presAssocID="{F8EA28F9-6606-44C3-B0FE-D5F75AD82EAB}" presName="background3" presStyleLbl="node3" presStyleIdx="0" presStyleCnt="1"/>
      <dgm:spPr/>
    </dgm:pt>
    <dgm:pt modelId="{B7109BB5-81CE-4954-9F13-457631529B2B}" type="pres">
      <dgm:prSet presAssocID="{F8EA28F9-6606-44C3-B0FE-D5F75AD82EAB}" presName="text3" presStyleLbl="fgAcc3" presStyleIdx="0" presStyleCnt="1" custScaleX="122223" custLinFactNeighborX="-58088" custLinFactNeighborY="-911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201AF2-4F88-4E26-ACC1-1787AC78BEDD}" type="pres">
      <dgm:prSet presAssocID="{F8EA28F9-6606-44C3-B0FE-D5F75AD82EAB}" presName="hierChild4" presStyleCnt="0"/>
      <dgm:spPr/>
    </dgm:pt>
  </dgm:ptLst>
  <dgm:cxnLst>
    <dgm:cxn modelId="{1F764DBE-DDA7-423D-8396-DCBD4E871261}" srcId="{27BF5C36-D2A5-45DA-8324-BE4AE30C7BA1}" destId="{11F1E864-2253-4333-A325-102BE78C4BB4}" srcOrd="1" destOrd="0" parTransId="{83BDD75A-13FD-419C-AF99-DC253A28DB19}" sibTransId="{843AB0C6-C8B2-4E6D-A5FE-3943B1A31BB1}"/>
    <dgm:cxn modelId="{58B51BD4-2433-45F1-BA7F-1E14FD5C9473}" type="presOf" srcId="{52B9357F-8DEE-4749-B93A-CD38F6ED7CD9}" destId="{0981A54D-800D-439D-9C87-E42E5CBDB4BA}" srcOrd="0" destOrd="0" presId="urn:microsoft.com/office/officeart/2005/8/layout/hierarchy1"/>
    <dgm:cxn modelId="{40E44456-0491-4F1B-A262-656C03E004AC}" srcId="{11F1E864-2253-4333-A325-102BE78C4BB4}" destId="{F8EA28F9-6606-44C3-B0FE-D5F75AD82EAB}" srcOrd="0" destOrd="0" parTransId="{EDC3E86E-BF75-4345-980D-CE88EE6BA503}" sibTransId="{D6573964-5A34-42F2-9F0C-DA604E04B3D7}"/>
    <dgm:cxn modelId="{03AD8C86-CCED-4E6F-B5AB-515B3EDBF268}" type="presOf" srcId="{27BF5C36-D2A5-45DA-8324-BE4AE30C7BA1}" destId="{DE118173-B393-4611-A2A3-5AD8C4EBB571}" srcOrd="0" destOrd="0" presId="urn:microsoft.com/office/officeart/2005/8/layout/hierarchy1"/>
    <dgm:cxn modelId="{14040E42-C993-49A8-81DD-86A8AC5F67EA}" type="presOf" srcId="{D13CDE47-73CB-4CBD-8F7A-80DE1BA7BA4B}" destId="{544233C8-91D3-46DB-BFB0-20BBADA3337C}" srcOrd="0" destOrd="0" presId="urn:microsoft.com/office/officeart/2005/8/layout/hierarchy1"/>
    <dgm:cxn modelId="{59CBF41B-2285-4BC7-B705-88CF2CB74F1B}" type="presOf" srcId="{F8EA28F9-6606-44C3-B0FE-D5F75AD82EAB}" destId="{B7109BB5-81CE-4954-9F13-457631529B2B}" srcOrd="0" destOrd="0" presId="urn:microsoft.com/office/officeart/2005/8/layout/hierarchy1"/>
    <dgm:cxn modelId="{50F936AA-2776-4B63-BC70-00DAFE1482D2}" type="presOf" srcId="{11F1E864-2253-4333-A325-102BE78C4BB4}" destId="{CC7C1E9E-45DE-46A7-9FCF-B48123EF7D5A}" srcOrd="0" destOrd="0" presId="urn:microsoft.com/office/officeart/2005/8/layout/hierarchy1"/>
    <dgm:cxn modelId="{B241EFAC-3F05-4921-A41F-684C45D42DB7}" type="presOf" srcId="{EDC3E86E-BF75-4345-980D-CE88EE6BA503}" destId="{7A2029DA-F2AC-4B60-A7CC-FEF4D2876B52}" srcOrd="0" destOrd="0" presId="urn:microsoft.com/office/officeart/2005/8/layout/hierarchy1"/>
    <dgm:cxn modelId="{49C272F4-6D53-4A0F-8BD7-A277CC7B4DFD}" type="presOf" srcId="{346D0E5A-01BE-4500-858E-8AF9485BBCF3}" destId="{8823D637-D221-4756-9067-170128ED845D}" srcOrd="0" destOrd="0" presId="urn:microsoft.com/office/officeart/2005/8/layout/hierarchy1"/>
    <dgm:cxn modelId="{E56FFDFF-34F1-4B55-A838-0282E8E94264}" srcId="{346D0E5A-01BE-4500-858E-8AF9485BBCF3}" destId="{27BF5C36-D2A5-45DA-8324-BE4AE30C7BA1}" srcOrd="0" destOrd="0" parTransId="{1D876E74-8498-4683-ACC5-115E4885010F}" sibTransId="{2BDC067B-FA4B-4B85-A912-79DACCE9FA20}"/>
    <dgm:cxn modelId="{DAD12C59-7EEE-44D4-A5FC-4B24EF954507}" srcId="{27BF5C36-D2A5-45DA-8324-BE4AE30C7BA1}" destId="{52B9357F-8DEE-4749-B93A-CD38F6ED7CD9}" srcOrd="0" destOrd="0" parTransId="{D13CDE47-73CB-4CBD-8F7A-80DE1BA7BA4B}" sibTransId="{11D4D23C-1F5F-45A3-8D2B-CF35D052D2AB}"/>
    <dgm:cxn modelId="{F55FC0F1-C564-4019-B2D0-FCB3CE159B94}" type="presOf" srcId="{83BDD75A-13FD-419C-AF99-DC253A28DB19}" destId="{628E45F4-4525-4ECC-8B16-99054C752B07}" srcOrd="0" destOrd="0" presId="urn:microsoft.com/office/officeart/2005/8/layout/hierarchy1"/>
    <dgm:cxn modelId="{00DAC710-8705-4775-B68C-4B6DABD3D918}" type="presParOf" srcId="{8823D637-D221-4756-9067-170128ED845D}" destId="{56C48685-F8B2-45DE-9E84-EC60BB84C8F5}" srcOrd="0" destOrd="0" presId="urn:microsoft.com/office/officeart/2005/8/layout/hierarchy1"/>
    <dgm:cxn modelId="{959384E8-454A-4593-ADBD-1029438E9421}" type="presParOf" srcId="{56C48685-F8B2-45DE-9E84-EC60BB84C8F5}" destId="{398C3D44-AE19-4363-9D27-55C60116EFC1}" srcOrd="0" destOrd="0" presId="urn:microsoft.com/office/officeart/2005/8/layout/hierarchy1"/>
    <dgm:cxn modelId="{672E5865-643D-4B77-9491-31B2FD1AEE0C}" type="presParOf" srcId="{398C3D44-AE19-4363-9D27-55C60116EFC1}" destId="{E9F05B61-ECC0-47E5-AFD6-388A50922047}" srcOrd="0" destOrd="0" presId="urn:microsoft.com/office/officeart/2005/8/layout/hierarchy1"/>
    <dgm:cxn modelId="{E7F667D8-DDE1-430C-A7FE-276CAA58CC98}" type="presParOf" srcId="{398C3D44-AE19-4363-9D27-55C60116EFC1}" destId="{DE118173-B393-4611-A2A3-5AD8C4EBB571}" srcOrd="1" destOrd="0" presId="urn:microsoft.com/office/officeart/2005/8/layout/hierarchy1"/>
    <dgm:cxn modelId="{B878BCB4-A8B9-4419-AEC3-81903195C3A2}" type="presParOf" srcId="{56C48685-F8B2-45DE-9E84-EC60BB84C8F5}" destId="{AE675DCD-BEC6-4854-BA65-1BC039E49036}" srcOrd="1" destOrd="0" presId="urn:microsoft.com/office/officeart/2005/8/layout/hierarchy1"/>
    <dgm:cxn modelId="{869F942A-C8AB-4BBC-9EE3-B422644BCADF}" type="presParOf" srcId="{AE675DCD-BEC6-4854-BA65-1BC039E49036}" destId="{544233C8-91D3-46DB-BFB0-20BBADA3337C}" srcOrd="0" destOrd="0" presId="urn:microsoft.com/office/officeart/2005/8/layout/hierarchy1"/>
    <dgm:cxn modelId="{86C0BB30-2A79-4B4C-B888-0E43E4CD6641}" type="presParOf" srcId="{AE675DCD-BEC6-4854-BA65-1BC039E49036}" destId="{9C3C6D27-7565-4642-BB68-433972E9630C}" srcOrd="1" destOrd="0" presId="urn:microsoft.com/office/officeart/2005/8/layout/hierarchy1"/>
    <dgm:cxn modelId="{47C8D18F-C4BC-487E-8492-05D94807C2C0}" type="presParOf" srcId="{9C3C6D27-7565-4642-BB68-433972E9630C}" destId="{164946DB-71C5-4126-81AF-E0F25EC3CF0D}" srcOrd="0" destOrd="0" presId="urn:microsoft.com/office/officeart/2005/8/layout/hierarchy1"/>
    <dgm:cxn modelId="{FDB09E2A-7A94-4146-921B-F3CA156D7B87}" type="presParOf" srcId="{164946DB-71C5-4126-81AF-E0F25EC3CF0D}" destId="{82BFDD5C-6D77-4408-A7DE-0FE9D4B548D0}" srcOrd="0" destOrd="0" presId="urn:microsoft.com/office/officeart/2005/8/layout/hierarchy1"/>
    <dgm:cxn modelId="{C45B2996-5608-4AC7-ADAA-B34574797808}" type="presParOf" srcId="{164946DB-71C5-4126-81AF-E0F25EC3CF0D}" destId="{0981A54D-800D-439D-9C87-E42E5CBDB4BA}" srcOrd="1" destOrd="0" presId="urn:microsoft.com/office/officeart/2005/8/layout/hierarchy1"/>
    <dgm:cxn modelId="{51B80EC5-0336-4C1D-B377-1876627CF304}" type="presParOf" srcId="{9C3C6D27-7565-4642-BB68-433972E9630C}" destId="{2A546938-2CB3-4DA0-B82C-3BB4227656ED}" srcOrd="1" destOrd="0" presId="urn:microsoft.com/office/officeart/2005/8/layout/hierarchy1"/>
    <dgm:cxn modelId="{E3EF24B4-D51C-4A92-820D-20EDC54CA678}" type="presParOf" srcId="{AE675DCD-BEC6-4854-BA65-1BC039E49036}" destId="{628E45F4-4525-4ECC-8B16-99054C752B07}" srcOrd="2" destOrd="0" presId="urn:microsoft.com/office/officeart/2005/8/layout/hierarchy1"/>
    <dgm:cxn modelId="{24D6AFFA-FE78-41FD-8B62-B0C9FCB2DD4C}" type="presParOf" srcId="{AE675DCD-BEC6-4854-BA65-1BC039E49036}" destId="{5D649969-A406-45EB-B195-9E94FFE4CCE7}" srcOrd="3" destOrd="0" presId="urn:microsoft.com/office/officeart/2005/8/layout/hierarchy1"/>
    <dgm:cxn modelId="{D375E382-7B8E-442B-8F5F-F85A5E9CB0AF}" type="presParOf" srcId="{5D649969-A406-45EB-B195-9E94FFE4CCE7}" destId="{CB1D2F74-FDC6-4690-9BE8-A3C944638FCF}" srcOrd="0" destOrd="0" presId="urn:microsoft.com/office/officeart/2005/8/layout/hierarchy1"/>
    <dgm:cxn modelId="{E0DB8476-D5E6-40F9-B140-370BA1335412}" type="presParOf" srcId="{CB1D2F74-FDC6-4690-9BE8-A3C944638FCF}" destId="{E48EDD77-F5D9-4063-B9EC-0F6AC3E98CD3}" srcOrd="0" destOrd="0" presId="urn:microsoft.com/office/officeart/2005/8/layout/hierarchy1"/>
    <dgm:cxn modelId="{BCEC1B7F-57E5-485C-8087-D5C542D00732}" type="presParOf" srcId="{CB1D2F74-FDC6-4690-9BE8-A3C944638FCF}" destId="{CC7C1E9E-45DE-46A7-9FCF-B48123EF7D5A}" srcOrd="1" destOrd="0" presId="urn:microsoft.com/office/officeart/2005/8/layout/hierarchy1"/>
    <dgm:cxn modelId="{FF6A436B-67F9-4D7A-9D9F-E74DDE10372D}" type="presParOf" srcId="{5D649969-A406-45EB-B195-9E94FFE4CCE7}" destId="{546B9AB2-7F63-4C09-94BA-B5943E381077}" srcOrd="1" destOrd="0" presId="urn:microsoft.com/office/officeart/2005/8/layout/hierarchy1"/>
    <dgm:cxn modelId="{4A35EAF1-7183-4379-93CC-B2FC0DFA7A6B}" type="presParOf" srcId="{546B9AB2-7F63-4C09-94BA-B5943E381077}" destId="{7A2029DA-F2AC-4B60-A7CC-FEF4D2876B52}" srcOrd="0" destOrd="0" presId="urn:microsoft.com/office/officeart/2005/8/layout/hierarchy1"/>
    <dgm:cxn modelId="{0577FC8B-AAF6-4296-97D0-ED6146802DE0}" type="presParOf" srcId="{546B9AB2-7F63-4C09-94BA-B5943E381077}" destId="{70EF1DA1-C2E0-40AC-B91F-D930BB3F899B}" srcOrd="1" destOrd="0" presId="urn:microsoft.com/office/officeart/2005/8/layout/hierarchy1"/>
    <dgm:cxn modelId="{28739864-6B75-4735-BB11-CC9478188A71}" type="presParOf" srcId="{70EF1DA1-C2E0-40AC-B91F-D930BB3F899B}" destId="{213EA504-8A91-4469-95C8-DE1B11228CBB}" srcOrd="0" destOrd="0" presId="urn:microsoft.com/office/officeart/2005/8/layout/hierarchy1"/>
    <dgm:cxn modelId="{B8137848-A930-4261-9013-5AC083922D2D}" type="presParOf" srcId="{213EA504-8A91-4469-95C8-DE1B11228CBB}" destId="{0227FAD0-7C4B-4B45-A97E-0B7CF8535FE6}" srcOrd="0" destOrd="0" presId="urn:microsoft.com/office/officeart/2005/8/layout/hierarchy1"/>
    <dgm:cxn modelId="{F591FD77-0AF3-42BE-AC40-8E5ECA24F6C4}" type="presParOf" srcId="{213EA504-8A91-4469-95C8-DE1B11228CBB}" destId="{B7109BB5-81CE-4954-9F13-457631529B2B}" srcOrd="1" destOrd="0" presId="urn:microsoft.com/office/officeart/2005/8/layout/hierarchy1"/>
    <dgm:cxn modelId="{A2578568-BF3E-47DB-B7CC-733FE76966E9}" type="presParOf" srcId="{70EF1DA1-C2E0-40AC-B91F-D930BB3F899B}" destId="{FB201AF2-4F88-4E26-ACC1-1787AC78BED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029DA-F2AC-4B60-A7CC-FEF4D2876B52}">
      <dsp:nvSpPr>
        <dsp:cNvPr id="0" name=""/>
        <dsp:cNvSpPr/>
      </dsp:nvSpPr>
      <dsp:spPr>
        <a:xfrm>
          <a:off x="4381218" y="2376259"/>
          <a:ext cx="2681481" cy="1204420"/>
        </a:xfrm>
        <a:custGeom>
          <a:avLst/>
          <a:gdLst/>
          <a:ahLst/>
          <a:cxnLst/>
          <a:rect l="0" t="0" r="0" b="0"/>
          <a:pathLst>
            <a:path>
              <a:moveTo>
                <a:pt x="2681481" y="1204420"/>
              </a:moveTo>
              <a:lnTo>
                <a:pt x="0" y="0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8E45F4-4525-4ECC-8B16-99054C752B07}">
      <dsp:nvSpPr>
        <dsp:cNvPr id="0" name=""/>
        <dsp:cNvSpPr/>
      </dsp:nvSpPr>
      <dsp:spPr>
        <a:xfrm>
          <a:off x="4036746" y="1329461"/>
          <a:ext cx="3025954" cy="1065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2828"/>
              </a:lnTo>
              <a:lnTo>
                <a:pt x="3025954" y="892828"/>
              </a:lnTo>
              <a:lnTo>
                <a:pt x="3025954" y="1065770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233C8-91D3-46DB-BFB0-20BBADA3337C}">
      <dsp:nvSpPr>
        <dsp:cNvPr id="0" name=""/>
        <dsp:cNvSpPr/>
      </dsp:nvSpPr>
      <dsp:spPr>
        <a:xfrm>
          <a:off x="1230053" y="1329461"/>
          <a:ext cx="2806693" cy="1065770"/>
        </a:xfrm>
        <a:custGeom>
          <a:avLst/>
          <a:gdLst/>
          <a:ahLst/>
          <a:cxnLst/>
          <a:rect l="0" t="0" r="0" b="0"/>
          <a:pathLst>
            <a:path>
              <a:moveTo>
                <a:pt x="2806693" y="0"/>
              </a:moveTo>
              <a:lnTo>
                <a:pt x="2806693" y="892828"/>
              </a:lnTo>
              <a:lnTo>
                <a:pt x="0" y="892828"/>
              </a:lnTo>
              <a:lnTo>
                <a:pt x="0" y="1065770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F05B61-ECC0-47E5-AFD6-388A50922047}">
      <dsp:nvSpPr>
        <dsp:cNvPr id="0" name=""/>
        <dsp:cNvSpPr/>
      </dsp:nvSpPr>
      <dsp:spPr>
        <a:xfrm>
          <a:off x="1080119" y="144014"/>
          <a:ext cx="5913253" cy="11854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18173-B393-4611-A2A3-5AD8C4EBB571}">
      <dsp:nvSpPr>
        <dsp:cNvPr id="0" name=""/>
        <dsp:cNvSpPr/>
      </dsp:nvSpPr>
      <dsp:spPr>
        <a:xfrm>
          <a:off x="1287546" y="341070"/>
          <a:ext cx="5913253" cy="11854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y-KG" sz="3200" b="1" kern="1200" dirty="0" smtClean="0">
              <a:solidFill>
                <a:srgbClr val="FF0000"/>
              </a:solidFill>
            </a:rPr>
            <a:t>Этиштин өзгөчө формалары</a:t>
          </a:r>
          <a:endParaRPr lang="ru-RU" sz="3200" b="1" kern="1200" dirty="0">
            <a:solidFill>
              <a:srgbClr val="FF0000"/>
            </a:solidFill>
          </a:endParaRPr>
        </a:p>
      </dsp:txBody>
      <dsp:txXfrm>
        <a:off x="1322267" y="375791"/>
        <a:ext cx="5843811" cy="1116005"/>
      </dsp:txXfrm>
    </dsp:sp>
    <dsp:sp modelId="{82BFDD5C-6D77-4408-A7DE-0FE9D4B548D0}">
      <dsp:nvSpPr>
        <dsp:cNvPr id="0" name=""/>
        <dsp:cNvSpPr/>
      </dsp:nvSpPr>
      <dsp:spPr>
        <a:xfrm>
          <a:off x="8594" y="2395232"/>
          <a:ext cx="2442917" cy="11854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81A54D-800D-439D-9C87-E42E5CBDB4BA}">
      <dsp:nvSpPr>
        <dsp:cNvPr id="0" name=""/>
        <dsp:cNvSpPr/>
      </dsp:nvSpPr>
      <dsp:spPr>
        <a:xfrm>
          <a:off x="216021" y="2592288"/>
          <a:ext cx="2442917" cy="11854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y-KG" sz="2800" b="0" i="0" kern="1200" dirty="0" smtClean="0">
              <a:solidFill>
                <a:srgbClr val="7030A0"/>
              </a:solidFill>
              <a:cs typeface="Aharoni" pitchFamily="2" charset="-79"/>
            </a:rPr>
            <a:t>Атоочтуктар</a:t>
          </a:r>
          <a:endParaRPr lang="ru-RU" sz="2800" b="0" i="0" kern="1200" dirty="0">
            <a:solidFill>
              <a:srgbClr val="7030A0"/>
            </a:solidFill>
            <a:cs typeface="Aharoni" pitchFamily="2" charset="-79"/>
          </a:endParaRPr>
        </a:p>
      </dsp:txBody>
      <dsp:txXfrm>
        <a:off x="250742" y="2627009"/>
        <a:ext cx="2373475" cy="1116005"/>
      </dsp:txXfrm>
    </dsp:sp>
    <dsp:sp modelId="{E48EDD77-F5D9-4063-B9EC-0F6AC3E98CD3}">
      <dsp:nvSpPr>
        <dsp:cNvPr id="0" name=""/>
        <dsp:cNvSpPr/>
      </dsp:nvSpPr>
      <dsp:spPr>
        <a:xfrm>
          <a:off x="6129277" y="2395232"/>
          <a:ext cx="1866846" cy="11854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7C1E9E-45DE-46A7-9FCF-B48123EF7D5A}">
      <dsp:nvSpPr>
        <dsp:cNvPr id="0" name=""/>
        <dsp:cNvSpPr/>
      </dsp:nvSpPr>
      <dsp:spPr>
        <a:xfrm>
          <a:off x="6336704" y="2592288"/>
          <a:ext cx="1866846" cy="11854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y-KG" sz="2900" kern="1200" dirty="0" smtClean="0">
              <a:solidFill>
                <a:srgbClr val="7030A0"/>
              </a:solidFill>
            </a:rPr>
            <a:t>Кыймыл атоочтор</a:t>
          </a:r>
          <a:endParaRPr lang="ru-RU" sz="2900" kern="1200" dirty="0">
            <a:solidFill>
              <a:srgbClr val="7030A0"/>
            </a:solidFill>
          </a:endParaRPr>
        </a:p>
      </dsp:txBody>
      <dsp:txXfrm>
        <a:off x="6371425" y="2627009"/>
        <a:ext cx="1797404" cy="1116005"/>
      </dsp:txXfrm>
    </dsp:sp>
    <dsp:sp modelId="{0227FAD0-7C4B-4B45-A97E-0B7CF8535FE6}">
      <dsp:nvSpPr>
        <dsp:cNvPr id="0" name=""/>
        <dsp:cNvSpPr/>
      </dsp:nvSpPr>
      <dsp:spPr>
        <a:xfrm>
          <a:off x="3240361" y="2376259"/>
          <a:ext cx="2281715" cy="11854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109BB5-81CE-4954-9F13-457631529B2B}">
      <dsp:nvSpPr>
        <dsp:cNvPr id="0" name=""/>
        <dsp:cNvSpPr/>
      </dsp:nvSpPr>
      <dsp:spPr>
        <a:xfrm>
          <a:off x="3447788" y="2573315"/>
          <a:ext cx="2281715" cy="11854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y-KG" sz="2800" kern="1200" dirty="0" smtClean="0">
              <a:solidFill>
                <a:srgbClr val="7030A0"/>
              </a:solidFill>
            </a:rPr>
            <a:t>Чакчылдар</a:t>
          </a:r>
          <a:endParaRPr lang="ru-RU" sz="2800" kern="1200" dirty="0">
            <a:solidFill>
              <a:srgbClr val="7030A0"/>
            </a:solidFill>
          </a:endParaRPr>
        </a:p>
      </dsp:txBody>
      <dsp:txXfrm>
        <a:off x="3482509" y="2608036"/>
        <a:ext cx="2212273" cy="1116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78F6270-5E2B-4FE9-A2A4-3EF99DD4D53E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F346374-65A8-4739-AA79-25322A3A73C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F6270-5E2B-4FE9-A2A4-3EF99DD4D53E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346374-65A8-4739-AA79-25322A3A73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F6270-5E2B-4FE9-A2A4-3EF99DD4D53E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346374-65A8-4739-AA79-25322A3A73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F6270-5E2B-4FE9-A2A4-3EF99DD4D53E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346374-65A8-4739-AA79-25322A3A73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78F6270-5E2B-4FE9-A2A4-3EF99DD4D53E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F346374-65A8-4739-AA79-25322A3A73C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F6270-5E2B-4FE9-A2A4-3EF99DD4D53E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F346374-65A8-4739-AA79-25322A3A73C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F6270-5E2B-4FE9-A2A4-3EF99DD4D53E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F346374-65A8-4739-AA79-25322A3A73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F6270-5E2B-4FE9-A2A4-3EF99DD4D53E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346374-65A8-4739-AA79-25322A3A73C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F6270-5E2B-4FE9-A2A4-3EF99DD4D53E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346374-65A8-4739-AA79-25322A3A73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78F6270-5E2B-4FE9-A2A4-3EF99DD4D53E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F346374-65A8-4739-AA79-25322A3A73C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78F6270-5E2B-4FE9-A2A4-3EF99DD4D53E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F346374-65A8-4739-AA79-25322A3A73C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78F6270-5E2B-4FE9-A2A4-3EF99DD4D53E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F346374-65A8-4739-AA79-25322A3A73C2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08335" y="2967335"/>
            <a:ext cx="3273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1" name="Picture 3" descr="C:\Users\Алтыке\Desktop\IMG-20201214-WA0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" y="55712"/>
            <a:ext cx="8964488" cy="672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47437" y="404664"/>
            <a:ext cx="95662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Бештин</a:t>
            </a:r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айынын</a:t>
            </a:r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он </a:t>
            </a:r>
            <a:r>
              <a:rPr lang="ru-RU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сегизи</a:t>
            </a:r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93190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лтыке\Desktop\IMG-20201214-WA03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8" y="66296"/>
            <a:ext cx="8928992" cy="666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842150"/>
            <a:ext cx="8205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y-KG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Атоочтуктардын синтаксистик жол менен жасалышы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5073" y="2060848"/>
            <a:ext cx="850187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y-KG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Атоочтуктар эки же андан көп сөздөрдүн айкалышып </a:t>
            </a:r>
          </a:p>
          <a:p>
            <a:r>
              <a:rPr lang="ky-KG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айтылышы аркылуу жасалат.  Мындай атоочтуктар </a:t>
            </a:r>
          </a:p>
          <a:p>
            <a:r>
              <a:rPr lang="ky-KG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синтаксистик  жол менен жасалган, же татаал атоочтуктар </a:t>
            </a:r>
          </a:p>
          <a:p>
            <a:r>
              <a:rPr lang="ky-KG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деп аталат</a:t>
            </a:r>
            <a:r>
              <a:rPr lang="ky-KG" sz="2400" dirty="0" smtClean="0"/>
              <a:t>.  </a:t>
            </a:r>
          </a:p>
          <a:p>
            <a:r>
              <a:rPr lang="ky-KG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Мисалы: </a:t>
            </a:r>
            <a:r>
              <a:rPr lang="ky-KG" sz="24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Көрө албас </a:t>
            </a:r>
            <a:r>
              <a:rPr lang="ky-KG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кишилер менен көп жолдош болбо.</a:t>
            </a:r>
          </a:p>
          <a:p>
            <a:r>
              <a:rPr lang="ky-KG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ky-KG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              </a:t>
            </a:r>
            <a:r>
              <a:rPr lang="ky-KG" sz="24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Тапкан-терген </a:t>
            </a:r>
            <a:r>
              <a:rPr lang="ky-KG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дүйнөм сеники, балам</a:t>
            </a:r>
          </a:p>
          <a:p>
            <a:r>
              <a:rPr lang="ky-KG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	</a:t>
            </a:r>
            <a:r>
              <a:rPr lang="ky-KG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 </a:t>
            </a:r>
            <a:r>
              <a:rPr lang="ky-KG" sz="24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Болор-болбос</a:t>
            </a:r>
            <a:r>
              <a:rPr lang="ky-KG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иш үчүн урушпа.</a:t>
            </a:r>
          </a:p>
          <a:p>
            <a:r>
              <a:rPr lang="ky-KG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	</a:t>
            </a:r>
            <a:r>
              <a:rPr lang="ky-KG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 </a:t>
            </a:r>
            <a:r>
              <a:rPr lang="ky-KG" sz="2400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Бара берүүчү </a:t>
            </a:r>
            <a:r>
              <a:rPr lang="ky-KG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адатыңды кой.</a:t>
            </a:r>
            <a:endParaRPr lang="ru-RU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83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тыке\Desktop\IMG-20201208-WA04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80628"/>
            <a:ext cx="8928992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9994" y="523419"/>
            <a:ext cx="7922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1-тапшырма. </a:t>
            </a:r>
            <a:r>
              <a:rPr lang="ru-RU" dirty="0" err="1" smtClean="0">
                <a:solidFill>
                  <a:srgbClr val="002060"/>
                </a:solidFill>
              </a:rPr>
              <a:t>Төмөнкү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сөздөргө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атоочтуктарды</a:t>
            </a:r>
            <a:r>
              <a:rPr lang="ru-RU" dirty="0" smtClean="0">
                <a:solidFill>
                  <a:srgbClr val="002060"/>
                </a:solidFill>
              </a:rPr>
              <a:t>  </a:t>
            </a:r>
            <a:r>
              <a:rPr lang="ru-RU" dirty="0" err="1" smtClean="0">
                <a:solidFill>
                  <a:srgbClr val="002060"/>
                </a:solidFill>
              </a:rPr>
              <a:t>уюштуруучу</a:t>
            </a:r>
            <a:r>
              <a:rPr lang="ru-RU" dirty="0" smtClean="0">
                <a:solidFill>
                  <a:srgbClr val="002060"/>
                </a:solidFill>
              </a:rPr>
              <a:t>  (-</a:t>
            </a:r>
            <a:r>
              <a:rPr lang="ru-RU" dirty="0" err="1" smtClean="0">
                <a:solidFill>
                  <a:srgbClr val="002060"/>
                </a:solidFill>
              </a:rPr>
              <a:t>ган</a:t>
            </a:r>
            <a:r>
              <a:rPr lang="ru-RU" dirty="0" smtClean="0">
                <a:solidFill>
                  <a:srgbClr val="002060"/>
                </a:solidFill>
              </a:rPr>
              <a:t>,-ар,-бас,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-</a:t>
            </a:r>
            <a:r>
              <a:rPr lang="ru-RU" dirty="0" err="1" smtClean="0">
                <a:solidFill>
                  <a:srgbClr val="002060"/>
                </a:solidFill>
              </a:rPr>
              <a:t>оочу</a:t>
            </a:r>
            <a:r>
              <a:rPr lang="ru-RU" dirty="0" smtClean="0">
                <a:solidFill>
                  <a:srgbClr val="002060"/>
                </a:solidFill>
              </a:rPr>
              <a:t>,-</a:t>
            </a:r>
            <a:r>
              <a:rPr lang="ru-RU" dirty="0" err="1" smtClean="0">
                <a:solidFill>
                  <a:srgbClr val="002060"/>
                </a:solidFill>
              </a:rPr>
              <a:t>уучу</a:t>
            </a:r>
            <a:r>
              <a:rPr lang="ru-RU" dirty="0" smtClean="0">
                <a:solidFill>
                  <a:srgbClr val="002060"/>
                </a:solidFill>
              </a:rPr>
              <a:t>) </a:t>
            </a:r>
            <a:r>
              <a:rPr lang="ru-RU" dirty="0" err="1" smtClean="0">
                <a:solidFill>
                  <a:srgbClr val="002060"/>
                </a:solidFill>
              </a:rPr>
              <a:t>мүчөлөрүн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улап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дептериңерге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жазгыла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9994" y="1628800"/>
            <a:ext cx="3320781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y-KG" sz="2400" dirty="0" smtClean="0">
                <a:solidFill>
                  <a:srgbClr val="002060"/>
                </a:solidFill>
              </a:rPr>
              <a:t>Кел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y-KG" sz="2400" dirty="0" smtClean="0">
                <a:solidFill>
                  <a:srgbClr val="002060"/>
                </a:solidFill>
              </a:rPr>
              <a:t>Көр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y-KG" sz="2400" dirty="0" smtClean="0">
                <a:solidFill>
                  <a:srgbClr val="002060"/>
                </a:solidFill>
              </a:rPr>
              <a:t>Укта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y-KG" sz="2400" dirty="0" smtClean="0">
                <a:solidFill>
                  <a:srgbClr val="002060"/>
                </a:solidFill>
              </a:rPr>
              <a:t>Бар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y-KG" sz="2400" dirty="0" smtClean="0">
                <a:solidFill>
                  <a:srgbClr val="002060"/>
                </a:solidFill>
              </a:rPr>
              <a:t>Айт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y-KG" sz="2400" dirty="0" smtClean="0">
                <a:solidFill>
                  <a:srgbClr val="002060"/>
                </a:solidFill>
              </a:rPr>
              <a:t>Байка </a:t>
            </a:r>
          </a:p>
          <a:p>
            <a:pPr marL="285750" indent="-285750">
              <a:buFont typeface="Arial" pitchFamily="34" charset="0"/>
              <a:buChar char="•"/>
            </a:pPr>
            <a:endParaRPr lang="ky-KG" sz="2400" dirty="0" smtClean="0">
              <a:solidFill>
                <a:srgbClr val="002060"/>
              </a:solidFill>
            </a:endParaRPr>
          </a:p>
          <a:p>
            <a:endParaRPr lang="ky-KG" dirty="0" smtClean="0">
              <a:solidFill>
                <a:srgbClr val="002060"/>
              </a:solidFill>
            </a:endParaRPr>
          </a:p>
          <a:p>
            <a:r>
              <a:rPr lang="ky-KG" sz="2400" dirty="0" smtClean="0">
                <a:solidFill>
                  <a:srgbClr val="FF0000"/>
                </a:solidFill>
              </a:rPr>
              <a:t>Үлгү: </a:t>
            </a:r>
            <a:r>
              <a:rPr lang="ky-KG" sz="2400" dirty="0" smtClean="0">
                <a:solidFill>
                  <a:srgbClr val="002060"/>
                </a:solidFill>
              </a:rPr>
              <a:t>Бар</a:t>
            </a:r>
            <a:r>
              <a:rPr lang="en-US" sz="2400" dirty="0" smtClean="0">
                <a:solidFill>
                  <a:srgbClr val="002060"/>
                </a:solidFill>
              </a:rPr>
              <a:t>+</a:t>
            </a:r>
            <a:r>
              <a:rPr lang="ky-KG" sz="2400" dirty="0" smtClean="0">
                <a:solidFill>
                  <a:srgbClr val="002060"/>
                </a:solidFill>
              </a:rPr>
              <a:t>ган</a:t>
            </a:r>
            <a:r>
              <a:rPr lang="en-US" sz="2400" dirty="0" smtClean="0">
                <a:solidFill>
                  <a:srgbClr val="002060"/>
                </a:solidFill>
              </a:rPr>
              <a:t>=</a:t>
            </a:r>
            <a:r>
              <a:rPr lang="ky-KG" sz="2400" dirty="0" smtClean="0">
                <a:solidFill>
                  <a:srgbClr val="002060"/>
                </a:solidFill>
              </a:rPr>
              <a:t>барган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90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тыке\Desktop\IMG-20201208-WA04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2" y="53066"/>
            <a:ext cx="9036496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2256" y="702319"/>
            <a:ext cx="32029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y-KG" sz="4000" b="1" dirty="0" smtClean="0">
                <a:solidFill>
                  <a:srgbClr val="FF0000"/>
                </a:solidFill>
              </a:rPr>
              <a:t>Текшеребиз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628800"/>
            <a:ext cx="53285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Кел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+</a:t>
            </a:r>
            <a:r>
              <a:rPr lang="ru-RU" sz="3200" dirty="0" smtClean="0">
                <a:solidFill>
                  <a:srgbClr val="FF0000"/>
                </a:solidFill>
              </a:rPr>
              <a:t>ар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=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кел</a:t>
            </a:r>
            <a:r>
              <a:rPr lang="ru-RU" sz="3200" dirty="0" err="1" smtClean="0">
                <a:solidFill>
                  <a:srgbClr val="FF0000"/>
                </a:solidFill>
              </a:rPr>
              <a:t>ер</a:t>
            </a:r>
            <a:endParaRPr lang="ru-RU" sz="3200" dirty="0" smtClean="0">
              <a:solidFill>
                <a:srgbClr val="FF0000"/>
              </a:solidFill>
            </a:endParaRPr>
          </a:p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</a:t>
            </a:r>
            <a:r>
              <a:rPr lang="ky-KG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өр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+</a:t>
            </a:r>
            <a:r>
              <a:rPr lang="ru-RU" sz="3200" dirty="0" err="1" smtClean="0">
                <a:solidFill>
                  <a:srgbClr val="FF0000"/>
                </a:solidFill>
              </a:rPr>
              <a:t>гөн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= 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көр</a:t>
            </a:r>
            <a:r>
              <a:rPr lang="ru-RU" sz="3200" dirty="0" err="1" smtClean="0">
                <a:solidFill>
                  <a:srgbClr val="FF0000"/>
                </a:solidFill>
              </a:rPr>
              <a:t>гөн</a:t>
            </a:r>
            <a:endParaRPr lang="ru-RU" sz="3200" dirty="0" smtClean="0">
              <a:solidFill>
                <a:srgbClr val="FF0000"/>
              </a:solidFill>
            </a:endParaRPr>
          </a:p>
          <a:p>
            <a:r>
              <a:rPr lang="ky-KG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Укта+</a:t>
            </a:r>
            <a:r>
              <a:rPr lang="ky-KG" sz="3200" dirty="0" smtClean="0">
                <a:solidFill>
                  <a:srgbClr val="FF0000"/>
                </a:solidFill>
              </a:rPr>
              <a:t>ган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=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укта</a:t>
            </a:r>
            <a:r>
              <a:rPr lang="ru-RU" sz="3200" dirty="0" err="1" smtClean="0">
                <a:solidFill>
                  <a:srgbClr val="FF0000"/>
                </a:solidFill>
              </a:rPr>
              <a:t>ган</a:t>
            </a:r>
            <a:endParaRPr lang="ru-RU" sz="3200" dirty="0" smtClean="0">
              <a:solidFill>
                <a:srgbClr val="FF0000"/>
              </a:solidFill>
            </a:endParaRPr>
          </a:p>
          <a:p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Бар+</a:t>
            </a:r>
            <a:r>
              <a:rPr lang="ru-RU" sz="3200" dirty="0" err="1" smtClean="0">
                <a:solidFill>
                  <a:srgbClr val="FF0000"/>
                </a:solidFill>
              </a:rPr>
              <a:t>бас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=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бар</a:t>
            </a:r>
            <a:r>
              <a:rPr lang="ru-RU" sz="3200" dirty="0" err="1" smtClean="0">
                <a:solidFill>
                  <a:srgbClr val="FF0000"/>
                </a:solidFill>
              </a:rPr>
              <a:t>бас</a:t>
            </a:r>
            <a:endParaRPr lang="ru-RU" sz="3200" dirty="0" smtClean="0">
              <a:solidFill>
                <a:srgbClr val="FF0000"/>
              </a:solidFill>
            </a:endParaRPr>
          </a:p>
          <a:p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Айт+</a:t>
            </a:r>
            <a:r>
              <a:rPr lang="ru-RU" sz="3200" dirty="0" err="1" smtClean="0">
                <a:solidFill>
                  <a:srgbClr val="FF0000"/>
                </a:solidFill>
              </a:rPr>
              <a:t>ар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=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айт</a:t>
            </a:r>
            <a:r>
              <a:rPr lang="ru-RU" sz="3200" dirty="0" err="1" smtClean="0">
                <a:solidFill>
                  <a:srgbClr val="FF0000"/>
                </a:solidFill>
              </a:rPr>
              <a:t>ар</a:t>
            </a:r>
            <a:endParaRPr lang="ru-RU" sz="3200" dirty="0" smtClean="0">
              <a:solidFill>
                <a:srgbClr val="FF0000"/>
              </a:solidFill>
            </a:endParaRPr>
          </a:p>
          <a:p>
            <a:r>
              <a:rPr lang="ky-KG" sz="3200" dirty="0">
                <a:solidFill>
                  <a:schemeClr val="bg1"/>
                </a:solidFill>
              </a:rPr>
              <a:t>Б</a:t>
            </a:r>
            <a:r>
              <a:rPr lang="ky-KG" sz="3200" dirty="0" smtClean="0">
                <a:solidFill>
                  <a:schemeClr val="bg1"/>
                </a:solidFill>
              </a:rPr>
              <a:t>айка</a:t>
            </a:r>
            <a:r>
              <a:rPr lang="ru-RU" sz="3200" dirty="0" smtClean="0">
                <a:solidFill>
                  <a:schemeClr val="bg1"/>
                </a:solidFill>
              </a:rPr>
              <a:t>+</a:t>
            </a:r>
            <a:r>
              <a:rPr lang="ru-RU" sz="3200" dirty="0" err="1" smtClean="0">
                <a:solidFill>
                  <a:srgbClr val="FF0000"/>
                </a:solidFill>
              </a:rPr>
              <a:t>оочу</a:t>
            </a:r>
            <a:r>
              <a:rPr lang="ru-RU" sz="3200" dirty="0" smtClean="0">
                <a:solidFill>
                  <a:schemeClr val="bg1"/>
                </a:solidFill>
              </a:rPr>
              <a:t>=</a:t>
            </a:r>
            <a:r>
              <a:rPr lang="ru-RU" sz="3200" dirty="0" err="1" smtClean="0">
                <a:solidFill>
                  <a:schemeClr val="bg1"/>
                </a:solidFill>
              </a:rPr>
              <a:t>байк</a:t>
            </a:r>
            <a:r>
              <a:rPr lang="ru-RU" sz="3200" dirty="0" err="1" smtClean="0">
                <a:solidFill>
                  <a:srgbClr val="FF0000"/>
                </a:solidFill>
              </a:rPr>
              <a:t>оочу</a:t>
            </a:r>
            <a:endParaRPr lang="ru-RU" sz="3200" dirty="0" smtClean="0">
              <a:solidFill>
                <a:srgbClr val="FF0000"/>
              </a:solidFill>
            </a:endParaRPr>
          </a:p>
          <a:p>
            <a:endParaRPr lang="ru-RU" sz="3200" dirty="0" smtClean="0">
              <a:solidFill>
                <a:srgbClr val="FF0000"/>
              </a:solidFill>
            </a:endParaRPr>
          </a:p>
          <a:p>
            <a:endParaRPr lang="ru-RU" sz="3200" dirty="0" smtClean="0">
              <a:solidFill>
                <a:srgbClr val="FF0000"/>
              </a:solidFill>
            </a:endParaRPr>
          </a:p>
          <a:p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32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Алтыке\Desktop\IMG-20201214-WA03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6" y="14777"/>
            <a:ext cx="9143999" cy="680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7445" y="318948"/>
            <a:ext cx="237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197619"/>
            <a:ext cx="2271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130-көнүгүү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63015" y="1196751"/>
            <a:ext cx="7674601" cy="4124206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ky-KG" sz="2400" b="1" dirty="0" smtClean="0">
                <a:solidFill>
                  <a:schemeClr val="bg1"/>
                </a:solidFill>
              </a:rPr>
              <a:t>Сыналбаган</a:t>
            </a:r>
            <a:r>
              <a:rPr lang="ky-KG" sz="2400" dirty="0" smtClean="0">
                <a:solidFill>
                  <a:schemeClr val="bg1"/>
                </a:solidFill>
              </a:rPr>
              <a:t> адам менен дос болбо. </a:t>
            </a:r>
            <a:r>
              <a:rPr lang="ky-KG" sz="2400" b="1" dirty="0" smtClean="0">
                <a:solidFill>
                  <a:schemeClr val="bg1"/>
                </a:solidFill>
              </a:rPr>
              <a:t>Жалган айткан</a:t>
            </a:r>
          </a:p>
          <a:p>
            <a:r>
              <a:rPr lang="ky-KG" sz="2400" dirty="0" smtClean="0">
                <a:solidFill>
                  <a:schemeClr val="bg1"/>
                </a:solidFill>
              </a:rPr>
              <a:t> киши менен мамиле түзбө. </a:t>
            </a:r>
            <a:r>
              <a:rPr lang="ky-KG" sz="2400" b="1" dirty="0" smtClean="0">
                <a:solidFill>
                  <a:schemeClr val="bg1"/>
                </a:solidFill>
              </a:rPr>
              <a:t>Жаңылбас </a:t>
            </a:r>
            <a:r>
              <a:rPr lang="ky-KG" sz="2400" dirty="0" smtClean="0">
                <a:solidFill>
                  <a:schemeClr val="bg1"/>
                </a:solidFill>
              </a:rPr>
              <a:t>жаак болбос, </a:t>
            </a:r>
          </a:p>
          <a:p>
            <a:r>
              <a:rPr lang="ky-KG" sz="2400" b="1" dirty="0" smtClean="0">
                <a:solidFill>
                  <a:schemeClr val="bg1"/>
                </a:solidFill>
              </a:rPr>
              <a:t>мүдүрүлбөс</a:t>
            </a:r>
            <a:r>
              <a:rPr lang="ky-KG" sz="2400" dirty="0" smtClean="0">
                <a:solidFill>
                  <a:schemeClr val="bg1"/>
                </a:solidFill>
              </a:rPr>
              <a:t> туяк болбос.</a:t>
            </a:r>
            <a:r>
              <a:rPr lang="ky-KG" sz="2400" b="1" dirty="0" smtClean="0">
                <a:solidFill>
                  <a:schemeClr val="bg1"/>
                </a:solidFill>
              </a:rPr>
              <a:t> Айтылуучу </a:t>
            </a:r>
            <a:r>
              <a:rPr lang="ky-KG" sz="2400" dirty="0" smtClean="0">
                <a:solidFill>
                  <a:schemeClr val="bg1"/>
                </a:solidFill>
              </a:rPr>
              <a:t>сөздөр азыр </a:t>
            </a:r>
          </a:p>
          <a:p>
            <a:r>
              <a:rPr lang="ky-KG" sz="2400" dirty="0" smtClean="0">
                <a:solidFill>
                  <a:schemeClr val="bg1"/>
                </a:solidFill>
              </a:rPr>
              <a:t>айтылат. </a:t>
            </a:r>
            <a:r>
              <a:rPr lang="ky-KG" sz="2400" b="1" dirty="0" smtClean="0">
                <a:solidFill>
                  <a:schemeClr val="bg1"/>
                </a:solidFill>
              </a:rPr>
              <a:t>Өсөр </a:t>
            </a:r>
            <a:r>
              <a:rPr lang="ky-KG" sz="2400" dirty="0" smtClean="0">
                <a:solidFill>
                  <a:schemeClr val="bg1"/>
                </a:solidFill>
              </a:rPr>
              <a:t>малда өлүм жок. </a:t>
            </a:r>
            <a:r>
              <a:rPr lang="ky-KG" sz="2400" b="1" dirty="0" smtClean="0">
                <a:solidFill>
                  <a:schemeClr val="bg1"/>
                </a:solidFill>
              </a:rPr>
              <a:t>Бара элек </a:t>
            </a:r>
            <a:r>
              <a:rPr lang="ky-KG" sz="2400" dirty="0" smtClean="0">
                <a:solidFill>
                  <a:schemeClr val="bg1"/>
                </a:solidFill>
              </a:rPr>
              <a:t>кишилер</a:t>
            </a:r>
          </a:p>
          <a:p>
            <a:r>
              <a:rPr lang="ky-KG" sz="2400" dirty="0" smtClean="0">
                <a:solidFill>
                  <a:schemeClr val="bg1"/>
                </a:solidFill>
              </a:rPr>
              <a:t> кетишти.</a:t>
            </a:r>
            <a:r>
              <a:rPr lang="ky-KG" sz="2400" b="1" dirty="0" smtClean="0">
                <a:solidFill>
                  <a:schemeClr val="bg1"/>
                </a:solidFill>
              </a:rPr>
              <a:t>Келе жаткан </a:t>
            </a:r>
            <a:r>
              <a:rPr lang="ky-KG" sz="2400" dirty="0" smtClean="0">
                <a:solidFill>
                  <a:schemeClr val="bg1"/>
                </a:solidFill>
              </a:rPr>
              <a:t>жаштарга жолуктук. </a:t>
            </a:r>
            <a:r>
              <a:rPr lang="ky-KG" sz="2400" b="1" dirty="0" smtClean="0">
                <a:solidFill>
                  <a:schemeClr val="bg1"/>
                </a:solidFill>
              </a:rPr>
              <a:t>Берүүчү</a:t>
            </a:r>
          </a:p>
          <a:p>
            <a:r>
              <a:rPr lang="ky-KG" sz="2400" dirty="0" smtClean="0">
                <a:solidFill>
                  <a:schemeClr val="bg1"/>
                </a:solidFill>
              </a:rPr>
              <a:t> кишиге бешөө көп, </a:t>
            </a:r>
            <a:r>
              <a:rPr lang="ky-KG" sz="2400" b="1" dirty="0" smtClean="0">
                <a:solidFill>
                  <a:schemeClr val="bg1"/>
                </a:solidFill>
              </a:rPr>
              <a:t>алуучу</a:t>
            </a:r>
            <a:r>
              <a:rPr lang="ky-KG" sz="2400" dirty="0" smtClean="0">
                <a:solidFill>
                  <a:schemeClr val="bg1"/>
                </a:solidFill>
              </a:rPr>
              <a:t> кишиге алтоо аз.Анын </a:t>
            </a:r>
          </a:p>
          <a:p>
            <a:r>
              <a:rPr lang="ky-KG" sz="2400" b="1" dirty="0" smtClean="0">
                <a:solidFill>
                  <a:schemeClr val="bg1"/>
                </a:solidFill>
              </a:rPr>
              <a:t>келгидей</a:t>
            </a:r>
            <a:r>
              <a:rPr lang="ky-KG" sz="2400" dirty="0" smtClean="0">
                <a:solidFill>
                  <a:schemeClr val="bg1"/>
                </a:solidFill>
              </a:rPr>
              <a:t> маалы боло элек.  </a:t>
            </a:r>
            <a:r>
              <a:rPr lang="ky-KG" sz="2400" b="1" dirty="0" smtClean="0">
                <a:solidFill>
                  <a:schemeClr val="bg1"/>
                </a:solidFill>
              </a:rPr>
              <a:t>Бармаксан</a:t>
            </a:r>
            <a:r>
              <a:rPr lang="ky-KG" sz="2400" dirty="0" smtClean="0">
                <a:solidFill>
                  <a:schemeClr val="bg1"/>
                </a:solidFill>
              </a:rPr>
              <a:t> болду.  </a:t>
            </a:r>
          </a:p>
          <a:p>
            <a:r>
              <a:rPr lang="ky-KG" sz="2400" dirty="0" smtClean="0">
                <a:solidFill>
                  <a:schemeClr val="bg1"/>
                </a:solidFill>
              </a:rPr>
              <a:t>Биз шаарга баргыдайбыз. Силер </a:t>
            </a:r>
          </a:p>
          <a:p>
            <a:r>
              <a:rPr lang="ky-KG" sz="2400" dirty="0">
                <a:solidFill>
                  <a:schemeClr val="bg1"/>
                </a:solidFill>
              </a:rPr>
              <a:t>б</a:t>
            </a:r>
            <a:r>
              <a:rPr lang="ky-KG" sz="2400" dirty="0" smtClean="0">
                <a:solidFill>
                  <a:schemeClr val="bg1"/>
                </a:solidFill>
              </a:rPr>
              <a:t>аргыдайсыңар. Бүгүн күн жаагыдай.</a:t>
            </a:r>
          </a:p>
          <a:p>
            <a:endParaRPr lang="ky-KG" dirty="0">
              <a:solidFill>
                <a:schemeClr val="bg1"/>
              </a:solidFill>
            </a:endParaRPr>
          </a:p>
          <a:p>
            <a:r>
              <a:rPr lang="ky-KG" sz="2800" dirty="0">
                <a:solidFill>
                  <a:schemeClr val="bg1"/>
                </a:solidFill>
              </a:rPr>
              <a:t>Ү</a:t>
            </a:r>
            <a:r>
              <a:rPr lang="ky-KG" sz="2800" dirty="0" smtClean="0">
                <a:solidFill>
                  <a:schemeClr val="bg1"/>
                </a:solidFill>
              </a:rPr>
              <a:t>лгү: </a:t>
            </a:r>
            <a:r>
              <a:rPr lang="ky-KG" sz="2400" dirty="0" smtClean="0">
                <a:solidFill>
                  <a:schemeClr val="bg1"/>
                </a:solidFill>
              </a:rPr>
              <a:t>Сыналба</a:t>
            </a:r>
            <a:r>
              <a:rPr lang="ru-RU" sz="2400" dirty="0" smtClean="0">
                <a:solidFill>
                  <a:schemeClr val="bg1"/>
                </a:solidFill>
              </a:rPr>
              <a:t>+</a:t>
            </a:r>
            <a:r>
              <a:rPr lang="ru-RU" sz="2400" dirty="0" err="1" smtClean="0">
                <a:solidFill>
                  <a:schemeClr val="bg1"/>
                </a:solidFill>
              </a:rPr>
              <a:t>ган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8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тыке\Desktop\IMG-20201214-WA03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0" y="38847"/>
            <a:ext cx="9106580" cy="680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1840" y="215062"/>
            <a:ext cx="2198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131-к</a:t>
            </a:r>
            <a:r>
              <a:rPr lang="ky-KG" sz="2800" dirty="0" smtClean="0">
                <a:solidFill>
                  <a:schemeClr val="bg1"/>
                </a:solidFill>
              </a:rPr>
              <a:t>өнүгүү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1916832"/>
            <a:ext cx="69642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2800" dirty="0" smtClean="0">
                <a:solidFill>
                  <a:schemeClr val="bg1"/>
                </a:solidFill>
              </a:rPr>
              <a:t>Көргөн-билген адамдар. Келе жатышкан кишилер. Өзү жүрө берүүчү машина. Шашып иштөөчү жумушчулар. Багар-көрөр кишиси. Жаза элек балдар.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1052736"/>
            <a:ext cx="6498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y-KG" sz="1600" dirty="0" smtClean="0">
                <a:solidFill>
                  <a:srgbClr val="FF0000"/>
                </a:solidFill>
              </a:rPr>
              <a:t>Төмөнкү татаал атоочтукту  катыштырып, оозеки сүйлөм  түзгүлө. </a:t>
            </a:r>
          </a:p>
          <a:p>
            <a:r>
              <a:rPr lang="ky-KG" sz="1600" dirty="0" smtClean="0">
                <a:solidFill>
                  <a:srgbClr val="FF0000"/>
                </a:solidFill>
              </a:rPr>
              <a:t>Алардын кош же кошмок сөз экендигин аныктагыла.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32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тыке\Desktop\IMG-20201214-WA03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250"/>
            <a:ext cx="8962878" cy="669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лтыке\Desktop\IMG-20201214-WA03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33350"/>
            <a:ext cx="9753600" cy="712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27626" y="2044347"/>
            <a:ext cx="69847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y-KG" sz="2800" dirty="0">
                <a:solidFill>
                  <a:schemeClr val="bg1"/>
                </a:solidFill>
              </a:rPr>
              <a:t>Окуган балдар. Баруучу кыздар. Унчукпас кишилер. Бара </a:t>
            </a:r>
            <a:r>
              <a:rPr lang="ky-KG" sz="2800" dirty="0" smtClean="0">
                <a:solidFill>
                  <a:schemeClr val="bg1"/>
                </a:solidFill>
              </a:rPr>
              <a:t>элек жаштар</a:t>
            </a:r>
            <a:r>
              <a:rPr lang="ky-KG" sz="2800" dirty="0">
                <a:solidFill>
                  <a:schemeClr val="bg1"/>
                </a:solidFill>
              </a:rPr>
              <a:t>. Келе жаткан адамдар. Жүрөр мезгили.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7864" y="849403"/>
            <a:ext cx="1911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y-KG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133-көнүгүү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1556792"/>
            <a:ext cx="5270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y-KG" dirty="0" smtClean="0">
                <a:solidFill>
                  <a:srgbClr val="FF0000"/>
                </a:solidFill>
              </a:rPr>
              <a:t>Атоочтуктарды таап, уңгү мүчөгө ажыраткыла. </a:t>
            </a:r>
            <a:r>
              <a:rPr lang="ky-KG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96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тыке\Desktop\IMG-20201214-WA03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250"/>
            <a:ext cx="8962878" cy="669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лтыке\Desktop\IMG-20201214-WA03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46" y="-133350"/>
            <a:ext cx="9571046" cy="699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1923404"/>
            <a:ext cx="69847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y-KG" sz="2800" dirty="0">
                <a:solidFill>
                  <a:schemeClr val="bg1"/>
                </a:solidFill>
              </a:rPr>
              <a:t>Окуган </a:t>
            </a:r>
            <a:r>
              <a:rPr lang="ky-KG" sz="2800" dirty="0" smtClean="0">
                <a:solidFill>
                  <a:schemeClr val="bg1"/>
                </a:solidFill>
              </a:rPr>
              <a:t>(-ган)балдар</a:t>
            </a:r>
            <a:r>
              <a:rPr lang="ky-KG" sz="2800" dirty="0">
                <a:solidFill>
                  <a:schemeClr val="bg1"/>
                </a:solidFill>
              </a:rPr>
              <a:t>. Баруучу </a:t>
            </a:r>
            <a:r>
              <a:rPr lang="ky-KG" sz="2800" dirty="0" smtClean="0">
                <a:solidFill>
                  <a:schemeClr val="bg1"/>
                </a:solidFill>
              </a:rPr>
              <a:t>(-уучу) кыздар</a:t>
            </a:r>
            <a:r>
              <a:rPr lang="ky-KG" sz="2800" dirty="0">
                <a:solidFill>
                  <a:schemeClr val="bg1"/>
                </a:solidFill>
              </a:rPr>
              <a:t>. </a:t>
            </a:r>
            <a:r>
              <a:rPr lang="ky-KG" sz="2800" dirty="0" smtClean="0">
                <a:solidFill>
                  <a:schemeClr val="bg1"/>
                </a:solidFill>
              </a:rPr>
              <a:t>Унчукпас(-бас) </a:t>
            </a:r>
            <a:r>
              <a:rPr lang="ky-KG" sz="2800" dirty="0">
                <a:solidFill>
                  <a:schemeClr val="bg1"/>
                </a:solidFill>
              </a:rPr>
              <a:t>кишилер. </a:t>
            </a:r>
            <a:r>
              <a:rPr lang="ky-KG" sz="2800" dirty="0" smtClean="0">
                <a:solidFill>
                  <a:schemeClr val="bg1"/>
                </a:solidFill>
              </a:rPr>
              <a:t>Бара  элек (-а+элек) жаштар</a:t>
            </a:r>
            <a:r>
              <a:rPr lang="ky-KG" sz="2800" dirty="0">
                <a:solidFill>
                  <a:schemeClr val="bg1"/>
                </a:solidFill>
              </a:rPr>
              <a:t>. Келе жаткан адамдар. </a:t>
            </a:r>
            <a:r>
              <a:rPr lang="ky-KG" sz="2800" dirty="0" smtClean="0">
                <a:solidFill>
                  <a:schemeClr val="bg1"/>
                </a:solidFill>
              </a:rPr>
              <a:t>  Жүрөр </a:t>
            </a:r>
            <a:r>
              <a:rPr lang="ky-KG" sz="2800" dirty="0">
                <a:solidFill>
                  <a:schemeClr val="bg1"/>
                </a:solidFill>
              </a:rPr>
              <a:t>мезгили</a:t>
            </a:r>
            <a:r>
              <a:rPr lang="ky-KG" sz="2800" dirty="0" smtClean="0">
                <a:solidFill>
                  <a:schemeClr val="bg1"/>
                </a:solidFill>
              </a:rPr>
              <a:t>. (-ар)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7864" y="849403"/>
            <a:ext cx="1997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y-KG" sz="2400" b="1" dirty="0" smtClean="0">
                <a:solidFill>
                  <a:srgbClr val="FF0000"/>
                </a:solidFill>
              </a:rPr>
              <a:t>Текшеребиз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809412" y="1923404"/>
            <a:ext cx="0" cy="5694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220072" y="1923404"/>
            <a:ext cx="0" cy="5694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553303" y="2405705"/>
            <a:ext cx="0" cy="5694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236296" y="2300838"/>
            <a:ext cx="0" cy="5694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580112" y="2690451"/>
            <a:ext cx="0" cy="5694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553303" y="3169794"/>
            <a:ext cx="0" cy="5694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37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тыке\Desktop\IMG-20201214-WA03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250"/>
            <a:ext cx="8962878" cy="669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лтыке\Desktop\IMG-20201214-WA03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46" y="-133350"/>
            <a:ext cx="9571046" cy="699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7864" y="849403"/>
            <a:ext cx="2021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y-KG" sz="2400" b="1" dirty="0" smtClean="0">
                <a:solidFill>
                  <a:srgbClr val="FF0000"/>
                </a:solidFill>
              </a:rPr>
              <a:t>134-көнүгүү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1772816"/>
            <a:ext cx="70266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2000" dirty="0" smtClean="0">
                <a:solidFill>
                  <a:schemeClr val="bg1"/>
                </a:solidFill>
              </a:rPr>
              <a:t>Өткөн-кеткен кишилер ушул ак сарайга токтошот.  Болор-болбос иш үчүн кейигениң бир тыйын. Ичпес-жебес адамдар сараң болушат. Сатылбаган бөз карып, айтылбаган сөз карып. Көргөн-билген адам жок.  Бербес адам укпас.  Билим алуучу , окуучу жаштар бизден чыгат. Ал билмексенге салды. </a:t>
            </a:r>
          </a:p>
          <a:p>
            <a:r>
              <a:rPr lang="ky-KG" sz="2000" dirty="0" smtClean="0"/>
              <a:t>-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956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лтыке\Desktop\IMG-20201214-WA03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46" y="-133350"/>
            <a:ext cx="9571046" cy="699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88760" y="122428"/>
            <a:ext cx="2748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y-KG" sz="2800" dirty="0" smtClean="0">
                <a:solidFill>
                  <a:schemeClr val="bg1"/>
                </a:solidFill>
              </a:rPr>
              <a:t>Жыйынтыктоо</a:t>
            </a:r>
            <a:r>
              <a:rPr lang="ky-KG" sz="2000" dirty="0" smtClean="0">
                <a:solidFill>
                  <a:schemeClr val="bg1"/>
                </a:solidFill>
              </a:rPr>
              <a:t>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7872" y="1124744"/>
            <a:ext cx="74971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y-KG" sz="2800" dirty="0" smtClean="0">
                <a:solidFill>
                  <a:schemeClr val="bg1"/>
                </a:solidFill>
              </a:rPr>
              <a:t>Атоочтуктар кандай жолдор менен жасалат?</a:t>
            </a:r>
          </a:p>
          <a:p>
            <a:r>
              <a:rPr lang="ky-KG" sz="2800" dirty="0" smtClean="0">
                <a:solidFill>
                  <a:schemeClr val="bg1"/>
                </a:solidFill>
              </a:rPr>
              <a:t>Атоочтуктарды кайсы мүчөлөр жасайт экен?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97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лтыке\Desktop\IMG-20201214-WA03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350"/>
            <a:ext cx="9571046" cy="699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80105" y="122428"/>
            <a:ext cx="2765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y-KG" sz="2800" dirty="0" smtClean="0">
                <a:solidFill>
                  <a:schemeClr val="bg1"/>
                </a:solidFill>
              </a:rPr>
              <a:t>Үйгө тапшырма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3837" y="703592"/>
            <a:ext cx="2198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y-KG" sz="2800" dirty="0" smtClean="0">
                <a:solidFill>
                  <a:schemeClr val="bg1"/>
                </a:solidFill>
              </a:rPr>
              <a:t>135-көнүгүү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566816"/>
            <a:ext cx="71222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y-KG" sz="2400" dirty="0">
                <a:solidFill>
                  <a:schemeClr val="bg1"/>
                </a:solidFill>
              </a:rPr>
              <a:t>Ө</a:t>
            </a:r>
            <a:r>
              <a:rPr lang="ky-KG" sz="2400" dirty="0" smtClean="0">
                <a:solidFill>
                  <a:schemeClr val="bg1"/>
                </a:solidFill>
              </a:rPr>
              <a:t>зүңөр синтаксистик жол менен жасалган татаал</a:t>
            </a:r>
          </a:p>
          <a:p>
            <a:r>
              <a:rPr lang="ky-KG" sz="2400" dirty="0" smtClean="0">
                <a:solidFill>
                  <a:schemeClr val="bg1"/>
                </a:solidFill>
              </a:rPr>
              <a:t> атоочтуктарды катыштырып, сүйлөм түзгүлө.</a:t>
            </a:r>
          </a:p>
          <a:p>
            <a:r>
              <a:rPr lang="ky-KG" sz="2400" dirty="0" smtClean="0">
                <a:solidFill>
                  <a:schemeClr val="bg1"/>
                </a:solidFill>
              </a:rPr>
              <a:t> Аларды уңгу жана мүчөгө ажыраткыла.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0241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936776"/>
              </p:ext>
            </p:extLst>
          </p:nvPr>
        </p:nvGraphicFramePr>
        <p:xfrm>
          <a:off x="3409950" y="3086100"/>
          <a:ext cx="2324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Объект упаковщика для оболочки" showAsIcon="1" r:id="rId3" imgW="2324520" imgH="685800" progId="Package">
                  <p:embed/>
                </p:oleObj>
              </mc:Choice>
              <mc:Fallback>
                <p:oleObj name="Объект упаковщика для оболочки" showAsIcon="1" r:id="rId3" imgW="232452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09950" y="3086100"/>
                        <a:ext cx="23241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9377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025413"/>
              </p:ext>
            </p:extLst>
          </p:nvPr>
        </p:nvGraphicFramePr>
        <p:xfrm>
          <a:off x="3409950" y="3103240"/>
          <a:ext cx="2324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Объект упаковщика для оболочки" showAsIcon="1" r:id="rId3" imgW="2324520" imgH="685800" progId="Package">
                  <p:embed/>
                </p:oleObj>
              </mc:Choice>
              <mc:Fallback>
                <p:oleObj name="Объект упаковщика для оболочки" showAsIcon="1" r:id="rId3" imgW="232452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09950" y="3103240"/>
                        <a:ext cx="23241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51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тыке\Desktop\IMG-20201208-WA04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1981" cy="677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ьная выноска 3"/>
          <p:cNvSpPr/>
          <p:nvPr/>
        </p:nvSpPr>
        <p:spPr>
          <a:xfrm>
            <a:off x="2193535" y="404664"/>
            <a:ext cx="3816424" cy="158417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dirty="0" smtClean="0"/>
              <a:t>Үй иши</a:t>
            </a:r>
          </a:p>
          <a:p>
            <a:pPr algn="ctr"/>
            <a:r>
              <a:rPr lang="ky-KG" dirty="0" smtClean="0"/>
              <a:t>127-көнүгүү</a:t>
            </a:r>
          </a:p>
          <a:p>
            <a:pPr algn="ctr"/>
            <a:r>
              <a:rPr lang="ky-KG" dirty="0" smtClean="0"/>
              <a:t>Сүйлөмдөрдү көчүрүп жазып, тыныш белгилерин койгула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43808" y="2204864"/>
            <a:ext cx="57690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y-KG" dirty="0" smtClean="0"/>
              <a:t>Сырдык сөз деген эмне?</a:t>
            </a:r>
          </a:p>
          <a:p>
            <a:r>
              <a:rPr lang="ky-KG" dirty="0" smtClean="0"/>
              <a:t>Сырдык сөз кандай сөз түркүмүнө кирет?</a:t>
            </a:r>
          </a:p>
          <a:p>
            <a:r>
              <a:rPr lang="ky-KG" dirty="0" smtClean="0"/>
              <a:t>Сырдык сөз маанисине карай кандай болуп бөлүнөт?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670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тыке\Desktop\IMG-20201214-WA0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3" y="188639"/>
            <a:ext cx="8783748" cy="658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554" y="1269003"/>
            <a:ext cx="883286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y-KG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Тема:</a:t>
            </a:r>
          </a:p>
          <a:p>
            <a:pPr algn="ctr"/>
            <a:r>
              <a:rPr lang="ky-KG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Этиштин өзгөчө формалары:</a:t>
            </a:r>
          </a:p>
          <a:p>
            <a:pPr algn="ctr"/>
            <a:r>
              <a:rPr lang="ky-KG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Атоочтуктар</a:t>
            </a:r>
            <a:endParaRPr lang="ru-RU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529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тыке\Desktop\IMG-20201214-WA03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33350"/>
            <a:ext cx="9753600" cy="712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82087" y="1052736"/>
            <a:ext cx="35798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y-KG" sz="4000" dirty="0" smtClean="0">
                <a:solidFill>
                  <a:srgbClr val="002060"/>
                </a:solidFill>
              </a:rPr>
              <a:t>Бүгүн сабакта: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2348880"/>
            <a:ext cx="67116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y-KG" dirty="0" smtClean="0">
                <a:solidFill>
                  <a:srgbClr val="002060"/>
                </a:solidFill>
              </a:rPr>
              <a:t>Этиштин өзгөчө формалары кайсылар экенин биле аласыңар;</a:t>
            </a:r>
          </a:p>
          <a:p>
            <a:r>
              <a:rPr lang="ky-KG" dirty="0" smtClean="0">
                <a:solidFill>
                  <a:srgbClr val="002060"/>
                </a:solidFill>
              </a:rPr>
              <a:t>Атоочтуктар жөнүндө кеңири түшүнүк аласыңар;</a:t>
            </a:r>
          </a:p>
          <a:p>
            <a:r>
              <a:rPr lang="ky-KG" dirty="0" smtClean="0">
                <a:solidFill>
                  <a:srgbClr val="002060"/>
                </a:solidFill>
              </a:rPr>
              <a:t>Атоочтуктар кайсы мүчөлөр аркылуу жасаларын билесиңер;</a:t>
            </a:r>
          </a:p>
          <a:p>
            <a:r>
              <a:rPr lang="ky-KG" dirty="0" smtClean="0">
                <a:solidFill>
                  <a:srgbClr val="002060"/>
                </a:solidFill>
              </a:rPr>
              <a:t>Туура, сулуу жазууга көнүгөсүңөр;</a:t>
            </a:r>
          </a:p>
          <a:p>
            <a:r>
              <a:rPr lang="ky-KG" dirty="0" smtClean="0">
                <a:solidFill>
                  <a:srgbClr val="002060"/>
                </a:solidFill>
              </a:rPr>
              <a:t>Бири-бириңерди угууга тарбияланасыңар.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07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Алтыке\Desktop\IMG-20201214-WA03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3" y="188640"/>
            <a:ext cx="8741059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26966634"/>
              </p:ext>
            </p:extLst>
          </p:nvPr>
        </p:nvGraphicFramePr>
        <p:xfrm>
          <a:off x="395536" y="620688"/>
          <a:ext cx="8280920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200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тыке\Desktop\IMG-20201208-WA04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628"/>
            <a:ext cx="8928992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532840"/>
            <a:ext cx="86639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Эмне</a:t>
            </a:r>
            <a:r>
              <a:rPr lang="ru-RU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</a:t>
            </a:r>
            <a:r>
              <a:rPr lang="ky-KG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үчүн атоочтуктарды, чакчылдарды жана кыймыл атоочторду </a:t>
            </a:r>
          </a:p>
          <a:p>
            <a:pPr algn="ctr"/>
            <a:r>
              <a:rPr lang="ky-KG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этиштин өзгөчө формалары дейбиз? </a:t>
            </a:r>
            <a:endParaRPr lang="ru-RU" sz="20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197" y="2046327"/>
            <a:ext cx="895367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y-KG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Анткени  этиш кыймыл аракетти билдирсе, этиштин өзгөчө формалары </a:t>
            </a:r>
          </a:p>
          <a:p>
            <a:r>
              <a:rPr lang="ky-KG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кошумча кыймыл аракетти билдирип этиштик да, атоочтук да белгилерге </a:t>
            </a:r>
          </a:p>
          <a:p>
            <a:r>
              <a:rPr lang="ky-KG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э</a:t>
            </a:r>
            <a:r>
              <a:rPr lang="ky-KG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э  болушат.</a:t>
            </a:r>
          </a:p>
          <a:p>
            <a:r>
              <a:rPr lang="ky-KG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Тактап айтканда атоочтуктардын сын атоочко окшош белгилери </a:t>
            </a:r>
          </a:p>
          <a:p>
            <a:r>
              <a:rPr lang="ky-KG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б</a:t>
            </a:r>
            <a:r>
              <a:rPr lang="ky-KG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олуп, заттык мааниде колдонулса, чакчылдардын тактоочко окшош </a:t>
            </a:r>
          </a:p>
          <a:p>
            <a:r>
              <a:rPr lang="ky-KG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белгилери бар. Ал эми кыймыл атоочтордун болсо зат атоочко окшош</a:t>
            </a:r>
          </a:p>
          <a:p>
            <a:r>
              <a:rPr lang="ky-KG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белгилер бар.</a:t>
            </a:r>
            <a:endParaRPr lang="ru-RU" sz="2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69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тыке\Desktop\IMG-20201214-WA03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9" y="0"/>
            <a:ext cx="9036496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ьная выноска 1"/>
          <p:cNvSpPr/>
          <p:nvPr/>
        </p:nvSpPr>
        <p:spPr>
          <a:xfrm>
            <a:off x="2195736" y="548680"/>
            <a:ext cx="5544616" cy="129614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Атоочтуктар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2276872"/>
            <a:ext cx="694978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y-KG" dirty="0" smtClean="0">
                <a:solidFill>
                  <a:schemeClr val="bg1"/>
                </a:solidFill>
              </a:rPr>
              <a:t>Кыймыл-аракетти  заттын белгиси катарында  көрсөткөн,</a:t>
            </a:r>
          </a:p>
          <a:p>
            <a:r>
              <a:rPr lang="ky-KG" dirty="0">
                <a:solidFill>
                  <a:schemeClr val="bg1"/>
                </a:solidFill>
              </a:rPr>
              <a:t>э</a:t>
            </a:r>
            <a:r>
              <a:rPr lang="ky-KG" dirty="0" smtClean="0">
                <a:solidFill>
                  <a:schemeClr val="bg1"/>
                </a:solidFill>
              </a:rPr>
              <a:t>тиштик  касиетке да, атоочтук(сын атоочтук, зат атоочтук)</a:t>
            </a:r>
          </a:p>
          <a:p>
            <a:r>
              <a:rPr lang="ky-KG" dirty="0" smtClean="0">
                <a:solidFill>
                  <a:schemeClr val="bg1"/>
                </a:solidFill>
              </a:rPr>
              <a:t>касиетке да ээ болгон, тиешелүү мүчөлөр(-ган,-ар,-бас ж.б)</a:t>
            </a:r>
          </a:p>
          <a:p>
            <a:r>
              <a:rPr lang="ky-KG" dirty="0" smtClean="0">
                <a:solidFill>
                  <a:schemeClr val="bg1"/>
                </a:solidFill>
              </a:rPr>
              <a:t>аркылуу жасалган, этиштин оң, терс формасы боюнча өзгөргөн,,</a:t>
            </a:r>
          </a:p>
          <a:p>
            <a:r>
              <a:rPr lang="ky-KG" dirty="0">
                <a:solidFill>
                  <a:schemeClr val="bg1"/>
                </a:solidFill>
              </a:rPr>
              <a:t>с</a:t>
            </a:r>
            <a:r>
              <a:rPr lang="ky-KG" dirty="0" smtClean="0">
                <a:solidFill>
                  <a:schemeClr val="bg1"/>
                </a:solidFill>
              </a:rPr>
              <a:t>үйлөм ичинде </a:t>
            </a:r>
            <a:r>
              <a:rPr lang="ky-KG" i="1" dirty="0" smtClean="0">
                <a:solidFill>
                  <a:schemeClr val="bg1"/>
                </a:solidFill>
              </a:rPr>
              <a:t>кандай? </a:t>
            </a:r>
            <a:r>
              <a:rPr lang="ky-KG" i="1" dirty="0">
                <a:solidFill>
                  <a:schemeClr val="bg1"/>
                </a:solidFill>
              </a:rPr>
              <a:t>к</a:t>
            </a:r>
            <a:r>
              <a:rPr lang="ky-KG" i="1" dirty="0" smtClean="0">
                <a:solidFill>
                  <a:schemeClr val="bg1"/>
                </a:solidFill>
              </a:rPr>
              <a:t>айсы? </a:t>
            </a:r>
            <a:r>
              <a:rPr lang="ky-KG" dirty="0" smtClean="0">
                <a:solidFill>
                  <a:schemeClr val="bg1"/>
                </a:solidFill>
              </a:rPr>
              <a:t> </a:t>
            </a:r>
            <a:r>
              <a:rPr lang="ky-KG" dirty="0">
                <a:solidFill>
                  <a:schemeClr val="bg1"/>
                </a:solidFill>
              </a:rPr>
              <a:t>д</a:t>
            </a:r>
            <a:r>
              <a:rPr lang="ky-KG" dirty="0" smtClean="0">
                <a:solidFill>
                  <a:schemeClr val="bg1"/>
                </a:solidFill>
              </a:rPr>
              <a:t>еген  суроолорго жооп берип, </a:t>
            </a:r>
          </a:p>
          <a:p>
            <a:r>
              <a:rPr lang="ky-KG" dirty="0" smtClean="0">
                <a:solidFill>
                  <a:schemeClr val="bg1"/>
                </a:solidFill>
              </a:rPr>
              <a:t>көбүнчө аныктоочтук  милдетти аткарган этиштин  өзгөчө </a:t>
            </a:r>
          </a:p>
          <a:p>
            <a:r>
              <a:rPr lang="ky-KG" dirty="0" smtClean="0">
                <a:solidFill>
                  <a:schemeClr val="bg1"/>
                </a:solidFill>
              </a:rPr>
              <a:t>формасы </a:t>
            </a:r>
            <a:r>
              <a:rPr lang="ky-KG" i="1" dirty="0" smtClean="0">
                <a:solidFill>
                  <a:schemeClr val="bg1"/>
                </a:solidFill>
              </a:rPr>
              <a:t>атоочтуктар </a:t>
            </a:r>
            <a:r>
              <a:rPr lang="ky-KG" dirty="0" smtClean="0">
                <a:solidFill>
                  <a:schemeClr val="bg1"/>
                </a:solidFill>
              </a:rPr>
              <a:t>деп аталат.</a:t>
            </a:r>
          </a:p>
          <a:p>
            <a:pPr algn="ctr"/>
            <a:r>
              <a:rPr lang="ky-KG" dirty="0" smtClean="0">
                <a:solidFill>
                  <a:schemeClr val="bg1"/>
                </a:solidFill>
              </a:rPr>
              <a:t>Мисалы: </a:t>
            </a:r>
            <a:r>
              <a:rPr lang="ky-KG" i="1" dirty="0" smtClean="0">
                <a:solidFill>
                  <a:srgbClr val="FF0000"/>
                </a:solidFill>
              </a:rPr>
              <a:t>Корккон</a:t>
            </a:r>
            <a:r>
              <a:rPr lang="ky-KG" i="1" dirty="0" smtClean="0">
                <a:solidFill>
                  <a:schemeClr val="bg1"/>
                </a:solidFill>
              </a:rPr>
              <a:t> кишиге кош көрүнөт.</a:t>
            </a:r>
          </a:p>
          <a:p>
            <a:pPr algn="ctr"/>
            <a:r>
              <a:rPr lang="ky-KG" i="1" dirty="0" smtClean="0">
                <a:solidFill>
                  <a:srgbClr val="FF0000"/>
                </a:solidFill>
              </a:rPr>
              <a:t>Көрүнгөн</a:t>
            </a:r>
            <a:r>
              <a:rPr lang="ky-KG" i="1" dirty="0" smtClean="0">
                <a:solidFill>
                  <a:schemeClr val="bg1"/>
                </a:solidFill>
              </a:rPr>
              <a:t> тоонун ыраагы жок.</a:t>
            </a:r>
          </a:p>
          <a:p>
            <a:pPr algn="ctr"/>
            <a:r>
              <a:rPr lang="ky-KG" i="1" dirty="0" smtClean="0">
                <a:solidFill>
                  <a:srgbClr val="FF0000"/>
                </a:solidFill>
              </a:rPr>
              <a:t>Болор</a:t>
            </a:r>
            <a:r>
              <a:rPr lang="ky-KG" i="1" dirty="0" smtClean="0">
                <a:solidFill>
                  <a:schemeClr val="bg1"/>
                </a:solidFill>
              </a:rPr>
              <a:t> иш болду, боесу канды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02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лтыке\Desktop\IMG-20201214-WA03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5039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5984" y="200378"/>
            <a:ext cx="8633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y-KG" sz="2400" b="1" dirty="0" smtClean="0">
                <a:solidFill>
                  <a:schemeClr val="bg1"/>
                </a:solidFill>
              </a:rPr>
              <a:t>Атоочтуктардын морфологиялык жол менен жасалышы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977783"/>
            <a:ext cx="698153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b="1" dirty="0" smtClean="0">
                <a:solidFill>
                  <a:schemeClr val="bg1"/>
                </a:solidFill>
              </a:rPr>
              <a:t>Мүчөлөрү                                                                                        </a:t>
            </a:r>
          </a:p>
          <a:p>
            <a:r>
              <a:rPr lang="ky-KG" dirty="0" smtClean="0">
                <a:solidFill>
                  <a:schemeClr val="bg1"/>
                </a:solidFill>
              </a:rPr>
              <a:t>-ган                                                          бар</a:t>
            </a:r>
            <a:r>
              <a:rPr lang="ky-KG" u="sng" dirty="0" smtClean="0">
                <a:solidFill>
                  <a:schemeClr val="bg1"/>
                </a:solidFill>
              </a:rPr>
              <a:t>ган</a:t>
            </a:r>
            <a:r>
              <a:rPr lang="ky-KG" dirty="0" smtClean="0">
                <a:solidFill>
                  <a:schemeClr val="bg1"/>
                </a:solidFill>
              </a:rPr>
              <a:t>, барба</a:t>
            </a:r>
            <a:r>
              <a:rPr lang="ky-KG" u="sng" dirty="0" smtClean="0">
                <a:solidFill>
                  <a:schemeClr val="bg1"/>
                </a:solidFill>
              </a:rPr>
              <a:t>ган</a:t>
            </a:r>
            <a:r>
              <a:rPr lang="ky-KG" dirty="0" smtClean="0">
                <a:solidFill>
                  <a:schemeClr val="bg1"/>
                </a:solidFill>
              </a:rPr>
              <a:t>, жаз</a:t>
            </a:r>
            <a:r>
              <a:rPr lang="ky-KG" u="sng" dirty="0" smtClean="0">
                <a:solidFill>
                  <a:schemeClr val="bg1"/>
                </a:solidFill>
              </a:rPr>
              <a:t>ган </a:t>
            </a:r>
            <a:r>
              <a:rPr lang="ky-KG" dirty="0" smtClean="0">
                <a:solidFill>
                  <a:schemeClr val="bg1"/>
                </a:solidFill>
              </a:rPr>
              <a:t>                                                    </a:t>
            </a:r>
          </a:p>
          <a:p>
            <a:r>
              <a:rPr lang="ky-KG" dirty="0" smtClean="0">
                <a:solidFill>
                  <a:schemeClr val="bg1"/>
                </a:solidFill>
              </a:rPr>
              <a:t>-ар                                                            кел</a:t>
            </a:r>
            <a:r>
              <a:rPr lang="ky-KG" u="sng" dirty="0" smtClean="0">
                <a:solidFill>
                  <a:schemeClr val="bg1"/>
                </a:solidFill>
              </a:rPr>
              <a:t>ер</a:t>
            </a:r>
            <a:r>
              <a:rPr lang="ky-KG" dirty="0" smtClean="0">
                <a:solidFill>
                  <a:schemeClr val="bg1"/>
                </a:solidFill>
              </a:rPr>
              <a:t>, көр</a:t>
            </a:r>
            <a:r>
              <a:rPr lang="ky-KG" u="sng" dirty="0" smtClean="0">
                <a:solidFill>
                  <a:schemeClr val="bg1"/>
                </a:solidFill>
              </a:rPr>
              <a:t>өр</a:t>
            </a:r>
            <a:r>
              <a:rPr lang="ky-KG" dirty="0" smtClean="0">
                <a:solidFill>
                  <a:schemeClr val="bg1"/>
                </a:solidFill>
              </a:rPr>
              <a:t>, бар</a:t>
            </a:r>
            <a:r>
              <a:rPr lang="ky-KG" u="sng" dirty="0" smtClean="0">
                <a:solidFill>
                  <a:schemeClr val="bg1"/>
                </a:solidFill>
              </a:rPr>
              <a:t>ар</a:t>
            </a:r>
            <a:r>
              <a:rPr lang="ky-KG" dirty="0" smtClean="0">
                <a:solidFill>
                  <a:schemeClr val="bg1"/>
                </a:solidFill>
              </a:rPr>
              <a:t>, сүйлө</a:t>
            </a:r>
            <a:r>
              <a:rPr lang="ky-KG" u="sng" dirty="0" smtClean="0">
                <a:solidFill>
                  <a:schemeClr val="bg1"/>
                </a:solidFill>
              </a:rPr>
              <a:t>өр</a:t>
            </a:r>
          </a:p>
          <a:p>
            <a:r>
              <a:rPr lang="ky-KG" dirty="0" smtClean="0">
                <a:solidFill>
                  <a:schemeClr val="bg1"/>
                </a:solidFill>
              </a:rPr>
              <a:t>-бас                                                          бар</a:t>
            </a:r>
            <a:r>
              <a:rPr lang="ky-KG" u="sng" dirty="0" smtClean="0">
                <a:solidFill>
                  <a:schemeClr val="bg1"/>
                </a:solidFill>
              </a:rPr>
              <a:t>бас</a:t>
            </a:r>
            <a:r>
              <a:rPr lang="ky-KG" dirty="0" smtClean="0">
                <a:solidFill>
                  <a:schemeClr val="bg1"/>
                </a:solidFill>
              </a:rPr>
              <a:t>,кел</a:t>
            </a:r>
            <a:r>
              <a:rPr lang="ky-KG" u="sng" dirty="0" smtClean="0">
                <a:solidFill>
                  <a:schemeClr val="bg1"/>
                </a:solidFill>
              </a:rPr>
              <a:t>бес, </a:t>
            </a:r>
            <a:r>
              <a:rPr lang="ky-KG" dirty="0" smtClean="0">
                <a:solidFill>
                  <a:schemeClr val="bg1"/>
                </a:solidFill>
              </a:rPr>
              <a:t>ал</a:t>
            </a:r>
            <a:r>
              <a:rPr lang="ky-KG" u="sng" dirty="0" smtClean="0">
                <a:solidFill>
                  <a:schemeClr val="bg1"/>
                </a:solidFill>
              </a:rPr>
              <a:t>бас</a:t>
            </a:r>
            <a:r>
              <a:rPr lang="ky-KG" dirty="0" smtClean="0">
                <a:solidFill>
                  <a:schemeClr val="bg1"/>
                </a:solidFill>
              </a:rPr>
              <a:t>,жаз</a:t>
            </a:r>
            <a:r>
              <a:rPr lang="ky-KG" u="sng" dirty="0" smtClean="0">
                <a:solidFill>
                  <a:schemeClr val="bg1"/>
                </a:solidFill>
              </a:rPr>
              <a:t>бас</a:t>
            </a:r>
          </a:p>
          <a:p>
            <a:r>
              <a:rPr lang="ky-KG" dirty="0" smtClean="0">
                <a:solidFill>
                  <a:schemeClr val="bg1"/>
                </a:solidFill>
              </a:rPr>
              <a:t>-оочу,-өөчү                                            байк</a:t>
            </a:r>
            <a:r>
              <a:rPr lang="ky-KG" u="sng" dirty="0" smtClean="0">
                <a:solidFill>
                  <a:schemeClr val="bg1"/>
                </a:solidFill>
              </a:rPr>
              <a:t>оочу</a:t>
            </a:r>
            <a:r>
              <a:rPr lang="ky-KG" dirty="0" smtClean="0">
                <a:solidFill>
                  <a:schemeClr val="bg1"/>
                </a:solidFill>
              </a:rPr>
              <a:t>, ишт</a:t>
            </a:r>
            <a:r>
              <a:rPr lang="ky-KG" u="sng" dirty="0" smtClean="0">
                <a:solidFill>
                  <a:schemeClr val="bg1"/>
                </a:solidFill>
              </a:rPr>
              <a:t>өөчү</a:t>
            </a:r>
          </a:p>
          <a:p>
            <a:r>
              <a:rPr lang="ky-KG" dirty="0" smtClean="0">
                <a:solidFill>
                  <a:schemeClr val="bg1"/>
                </a:solidFill>
              </a:rPr>
              <a:t>-уучу,-үүчү                                            бар</a:t>
            </a:r>
            <a:r>
              <a:rPr lang="ky-KG" u="sng" dirty="0" smtClean="0">
                <a:solidFill>
                  <a:schemeClr val="bg1"/>
                </a:solidFill>
              </a:rPr>
              <a:t>уучу</a:t>
            </a:r>
            <a:r>
              <a:rPr lang="ky-KG" dirty="0" smtClean="0">
                <a:solidFill>
                  <a:schemeClr val="bg1"/>
                </a:solidFill>
              </a:rPr>
              <a:t>-бар</a:t>
            </a:r>
            <a:r>
              <a:rPr lang="ky-KG" u="sng" dirty="0" smtClean="0">
                <a:solidFill>
                  <a:schemeClr val="bg1"/>
                </a:solidFill>
              </a:rPr>
              <a:t>чу</a:t>
            </a:r>
            <a:r>
              <a:rPr lang="ky-KG" dirty="0" smtClean="0">
                <a:solidFill>
                  <a:schemeClr val="bg1"/>
                </a:solidFill>
              </a:rPr>
              <a:t>, кел</a:t>
            </a:r>
            <a:r>
              <a:rPr lang="ky-KG" u="sng" dirty="0" smtClean="0">
                <a:solidFill>
                  <a:schemeClr val="bg1"/>
                </a:solidFill>
              </a:rPr>
              <a:t>үүчү</a:t>
            </a:r>
            <a:r>
              <a:rPr lang="ky-KG" dirty="0" smtClean="0">
                <a:solidFill>
                  <a:schemeClr val="bg1"/>
                </a:solidFill>
              </a:rPr>
              <a:t>-кел</a:t>
            </a:r>
            <a:r>
              <a:rPr lang="ky-KG" u="sng" dirty="0" smtClean="0">
                <a:solidFill>
                  <a:schemeClr val="bg1"/>
                </a:solidFill>
              </a:rPr>
              <a:t>чү</a:t>
            </a:r>
          </a:p>
          <a:p>
            <a:r>
              <a:rPr lang="ky-KG" dirty="0" smtClean="0">
                <a:solidFill>
                  <a:schemeClr val="bg1"/>
                </a:solidFill>
              </a:rPr>
              <a:t>-а</a:t>
            </a:r>
            <a:r>
              <a:rPr lang="en-US" dirty="0" smtClean="0">
                <a:solidFill>
                  <a:schemeClr val="bg1"/>
                </a:solidFill>
              </a:rPr>
              <a:t>//</a:t>
            </a:r>
            <a:r>
              <a:rPr lang="ky-KG" dirty="0" smtClean="0">
                <a:solidFill>
                  <a:schemeClr val="bg1"/>
                </a:solidFill>
              </a:rPr>
              <a:t>-е,-й                                                  бара жат</a:t>
            </a:r>
            <a:r>
              <a:rPr lang="ky-KG" u="sng" dirty="0" smtClean="0">
                <a:solidFill>
                  <a:schemeClr val="bg1"/>
                </a:solidFill>
              </a:rPr>
              <a:t>кан</a:t>
            </a:r>
            <a:r>
              <a:rPr lang="ky-KG" dirty="0" smtClean="0">
                <a:solidFill>
                  <a:schemeClr val="bg1"/>
                </a:solidFill>
              </a:rPr>
              <a:t>(адамдар),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+</a:t>
            </a:r>
            <a:r>
              <a:rPr lang="ky-KG" dirty="0" smtClean="0">
                <a:solidFill>
                  <a:schemeClr val="bg1"/>
                </a:solidFill>
              </a:rPr>
              <a:t>жаткан, турган</a:t>
            </a:r>
            <a:r>
              <a:rPr lang="ru-RU" dirty="0" smtClean="0">
                <a:solidFill>
                  <a:schemeClr val="bg1"/>
                </a:solidFill>
              </a:rPr>
              <a:t>,                               ала </a:t>
            </a:r>
            <a:r>
              <a:rPr lang="ru-RU" dirty="0" err="1" smtClean="0">
                <a:solidFill>
                  <a:schemeClr val="bg1"/>
                </a:solidFill>
              </a:rPr>
              <a:t>жүр</a:t>
            </a:r>
            <a:r>
              <a:rPr lang="ru-RU" u="sng" dirty="0" err="1" smtClean="0">
                <a:solidFill>
                  <a:schemeClr val="bg1"/>
                </a:solidFill>
              </a:rPr>
              <a:t>гөн</a:t>
            </a:r>
            <a:r>
              <a:rPr lang="ru-RU" u="sng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dirty="0" err="1" smtClean="0">
                <a:solidFill>
                  <a:schemeClr val="bg1"/>
                </a:solidFill>
              </a:rPr>
              <a:t>китептер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</a:p>
          <a:p>
            <a:r>
              <a:rPr lang="ru-RU" dirty="0" err="1">
                <a:solidFill>
                  <a:schemeClr val="bg1"/>
                </a:solidFill>
              </a:rPr>
              <a:t>ж</a:t>
            </a:r>
            <a:r>
              <a:rPr lang="ru-RU" dirty="0" err="1" smtClean="0">
                <a:solidFill>
                  <a:schemeClr val="bg1"/>
                </a:solidFill>
              </a:rPr>
              <a:t>үргөн</a:t>
            </a:r>
            <a:r>
              <a:rPr lang="ru-RU" dirty="0" smtClean="0">
                <a:solidFill>
                  <a:schemeClr val="bg1"/>
                </a:solidFill>
              </a:rPr>
              <a:t>                                                   </a:t>
            </a:r>
            <a:r>
              <a:rPr lang="ru-RU" dirty="0" err="1" smtClean="0">
                <a:solidFill>
                  <a:schemeClr val="bg1"/>
                </a:solidFill>
              </a:rPr>
              <a:t>тарай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турган</a:t>
            </a:r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dirty="0" err="1" smtClean="0">
                <a:solidFill>
                  <a:schemeClr val="bg1"/>
                </a:solidFill>
              </a:rPr>
              <a:t>элдер</a:t>
            </a:r>
            <a:r>
              <a:rPr lang="ru-RU" dirty="0">
                <a:solidFill>
                  <a:schemeClr val="bg1"/>
                </a:solidFill>
              </a:rPr>
              <a:t>)</a:t>
            </a:r>
            <a:endParaRPr lang="ky-KG" dirty="0">
              <a:solidFill>
                <a:schemeClr val="bg1"/>
              </a:solidFill>
            </a:endParaRPr>
          </a:p>
          <a:p>
            <a:r>
              <a:rPr lang="ky-KG" dirty="0" smtClean="0">
                <a:solidFill>
                  <a:schemeClr val="bg1"/>
                </a:solidFill>
              </a:rPr>
              <a:t>-а</a:t>
            </a:r>
            <a:r>
              <a:rPr lang="en-US" dirty="0" smtClean="0">
                <a:solidFill>
                  <a:schemeClr val="bg1"/>
                </a:solidFill>
              </a:rPr>
              <a:t>//</a:t>
            </a:r>
            <a:r>
              <a:rPr lang="ky-KG" dirty="0" smtClean="0">
                <a:solidFill>
                  <a:schemeClr val="bg1"/>
                </a:solidFill>
              </a:rPr>
              <a:t>-е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ky-KG" dirty="0" smtClean="0">
                <a:solidFill>
                  <a:schemeClr val="bg1"/>
                </a:solidFill>
              </a:rPr>
              <a:t>-й</a:t>
            </a:r>
            <a:r>
              <a:rPr lang="ru-RU" dirty="0" smtClean="0">
                <a:solidFill>
                  <a:schemeClr val="bg1"/>
                </a:solidFill>
              </a:rPr>
              <a:t>+ </a:t>
            </a:r>
            <a:r>
              <a:rPr lang="ru-RU" dirty="0" err="1" smtClean="0">
                <a:solidFill>
                  <a:schemeClr val="bg1"/>
                </a:solidFill>
              </a:rPr>
              <a:t>элек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                              бара </a:t>
            </a:r>
            <a:r>
              <a:rPr lang="ru-RU" dirty="0" err="1" smtClean="0">
                <a:solidFill>
                  <a:schemeClr val="bg1"/>
                </a:solidFill>
              </a:rPr>
              <a:t>элек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келе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элек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тарай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элек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-</a:t>
            </a:r>
            <a:r>
              <a:rPr lang="ru-RU" dirty="0" err="1" smtClean="0">
                <a:solidFill>
                  <a:schemeClr val="bg1"/>
                </a:solidFill>
              </a:rPr>
              <a:t>ып+ж</a:t>
            </a:r>
            <a:r>
              <a:rPr lang="ky-KG" dirty="0" smtClean="0">
                <a:solidFill>
                  <a:schemeClr val="bg1"/>
                </a:solidFill>
              </a:rPr>
              <a:t>үргөн                                          барып жүргөң, көрүп жүргөң</a:t>
            </a:r>
          </a:p>
          <a:p>
            <a:r>
              <a:rPr lang="ky-KG" dirty="0" smtClean="0">
                <a:solidFill>
                  <a:schemeClr val="bg1"/>
                </a:solidFill>
              </a:rPr>
              <a:t>-гыдай                                                     алгыдай</a:t>
            </a:r>
          </a:p>
          <a:p>
            <a:r>
              <a:rPr lang="ky-KG" dirty="0" smtClean="0">
                <a:solidFill>
                  <a:schemeClr val="bg1"/>
                </a:solidFill>
              </a:rPr>
              <a:t>-максан</a:t>
            </a:r>
            <a:r>
              <a:rPr lang="ru-RU" dirty="0" smtClean="0">
                <a:solidFill>
                  <a:schemeClr val="bg1"/>
                </a:solidFill>
              </a:rPr>
              <a:t>+сал, </a:t>
            </a:r>
            <a:r>
              <a:rPr lang="ru-RU" dirty="0" err="1" smtClean="0">
                <a:solidFill>
                  <a:schemeClr val="bg1"/>
                </a:solidFill>
              </a:rPr>
              <a:t>бол,киши</a:t>
            </a:r>
            <a:r>
              <a:rPr lang="ru-RU" dirty="0" smtClean="0">
                <a:solidFill>
                  <a:schemeClr val="bg1"/>
                </a:solidFill>
              </a:rPr>
              <a:t>,                   </a:t>
            </a:r>
            <a:r>
              <a:rPr lang="ky-KG" dirty="0" smtClean="0">
                <a:solidFill>
                  <a:schemeClr val="bg1"/>
                </a:solidFill>
              </a:rPr>
              <a:t>билмексен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адам</a:t>
            </a:r>
            <a:r>
              <a:rPr lang="ru-RU" dirty="0" smtClean="0">
                <a:solidFill>
                  <a:schemeClr val="bg1"/>
                </a:solidFill>
              </a:rPr>
              <a:t>                                                        </a:t>
            </a:r>
            <a:r>
              <a:rPr lang="ru-RU" dirty="0" err="1" smtClean="0">
                <a:solidFill>
                  <a:schemeClr val="bg1"/>
                </a:solidFill>
              </a:rPr>
              <a:t>адам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көрмөксөн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адам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ky-KG" b="1" dirty="0" smtClean="0">
                <a:solidFill>
                  <a:schemeClr val="bg1"/>
                </a:solidFill>
              </a:rPr>
              <a:t>        </a:t>
            </a:r>
            <a:r>
              <a:rPr lang="ky-KG" b="1" i="1" dirty="0" smtClean="0">
                <a:solidFill>
                  <a:schemeClr val="bg1"/>
                </a:solidFill>
              </a:rPr>
              <a:t>-оо,-уучу </a:t>
            </a:r>
            <a:r>
              <a:rPr lang="ky-KG" b="1" dirty="0" smtClean="0">
                <a:solidFill>
                  <a:schemeClr val="bg1"/>
                </a:solidFill>
              </a:rPr>
              <a:t>мүчөлөрү уланган сөздөр дайыма эле атоочтук боло бербейт, ким?кимдер? </a:t>
            </a:r>
            <a:r>
              <a:rPr lang="ky-KG" b="1" dirty="0">
                <a:solidFill>
                  <a:schemeClr val="bg1"/>
                </a:solidFill>
              </a:rPr>
              <a:t>д</a:t>
            </a:r>
            <a:r>
              <a:rPr lang="ky-KG" b="1" dirty="0" smtClean="0">
                <a:solidFill>
                  <a:schemeClr val="bg1"/>
                </a:solidFill>
              </a:rPr>
              <a:t>еген суроолорго жооп берип, накта зат атооч да болушат. М: </a:t>
            </a:r>
            <a:r>
              <a:rPr lang="ky-KG" b="1" i="1" dirty="0" smtClean="0">
                <a:solidFill>
                  <a:schemeClr val="bg1"/>
                </a:solidFill>
              </a:rPr>
              <a:t>Окуучу-окуучулар</a:t>
            </a:r>
            <a:r>
              <a:rPr lang="ky-KG" b="1" dirty="0" smtClean="0">
                <a:solidFill>
                  <a:schemeClr val="bg1"/>
                </a:solidFill>
              </a:rPr>
              <a:t> ж.б</a:t>
            </a:r>
            <a:endParaRPr lang="ky-KG" b="1" dirty="0">
              <a:solidFill>
                <a:schemeClr val="bg1"/>
              </a:solidFill>
            </a:endParaRPr>
          </a:p>
          <a:p>
            <a:endParaRPr lang="ky-KG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70763" y="977783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y-KG" b="1" dirty="0" smtClean="0">
                <a:solidFill>
                  <a:schemeClr val="bg1"/>
                </a:solidFill>
              </a:rPr>
              <a:t>Мисалдар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39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994</TotalTime>
  <Words>731</Words>
  <Application>Microsoft Office PowerPoint</Application>
  <PresentationFormat>Экран (4:3)</PresentationFormat>
  <Paragraphs>119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Литейная</vt:lpstr>
      <vt:lpstr>Объект упаковщика для оболочки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Алтыке</dc:creator>
  <cp:lastModifiedBy>Алтыке</cp:lastModifiedBy>
  <cp:revision>57</cp:revision>
  <dcterms:created xsi:type="dcterms:W3CDTF">2020-12-13T13:10:02Z</dcterms:created>
  <dcterms:modified xsi:type="dcterms:W3CDTF">2021-04-28T07:56:20Z</dcterms:modified>
</cp:coreProperties>
</file>