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64" r:id="rId2"/>
    <p:sldId id="261" r:id="rId3"/>
    <p:sldId id="265" r:id="rId4"/>
    <p:sldId id="281" r:id="rId5"/>
    <p:sldId id="298" r:id="rId6"/>
    <p:sldId id="282" r:id="rId7"/>
    <p:sldId id="280" r:id="rId8"/>
    <p:sldId id="275" r:id="rId9"/>
    <p:sldId id="293" r:id="rId10"/>
    <p:sldId id="276" r:id="rId11"/>
    <p:sldId id="300" r:id="rId12"/>
    <p:sldId id="277" r:id="rId13"/>
    <p:sldId id="278" r:id="rId14"/>
    <p:sldId id="279" r:id="rId15"/>
    <p:sldId id="288" r:id="rId16"/>
    <p:sldId id="283" r:id="rId17"/>
    <p:sldId id="284" r:id="rId18"/>
    <p:sldId id="287" r:id="rId19"/>
    <p:sldId id="285" r:id="rId20"/>
    <p:sldId id="268" r:id="rId21"/>
    <p:sldId id="289" r:id="rId22"/>
    <p:sldId id="290" r:id="rId23"/>
    <p:sldId id="267" r:id="rId24"/>
    <p:sldId id="286" r:id="rId25"/>
    <p:sldId id="297" r:id="rId26"/>
    <p:sldId id="301" r:id="rId27"/>
    <p:sldId id="291" r:id="rId28"/>
    <p:sldId id="299" r:id="rId29"/>
    <p:sldId id="295" r:id="rId30"/>
    <p:sldId id="296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408" autoAdjust="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DF3989-3C68-4A6F-8F5E-F42D941FB123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ED469C-7211-4295-A6E1-4AA7C1775470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</a:gradFill>
      </dgm:spPr>
      <dgm:t>
        <a:bodyPr/>
        <a:lstStyle/>
        <a:p>
          <a:pPr algn="l"/>
          <a:r>
            <a:rPr lang="ky-KG" sz="3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Беловодскиде </a:t>
          </a:r>
          <a:endParaRPr lang="ru-RU" sz="320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gm:t>
    </dgm:pt>
    <dgm:pt modelId="{235D6B19-D04F-4B09-B95D-6CB4930EEDFD}" type="parTrans" cxnId="{97A3E809-F8EB-438A-8527-5AEE49E0A34E}">
      <dgm:prSet/>
      <dgm:spPr/>
      <dgm:t>
        <a:bodyPr/>
        <a:lstStyle/>
        <a:p>
          <a:endParaRPr lang="ru-RU"/>
        </a:p>
      </dgm:t>
    </dgm:pt>
    <dgm:pt modelId="{88B6D584-21AC-4A31-A1B9-C264CF0096F7}" type="sibTrans" cxnId="{97A3E809-F8EB-438A-8527-5AEE49E0A34E}">
      <dgm:prSet/>
      <dgm:spPr/>
      <dgm:t>
        <a:bodyPr/>
        <a:lstStyle/>
        <a:p>
          <a:endParaRPr lang="ru-RU"/>
        </a:p>
      </dgm:t>
    </dgm:pt>
    <dgm:pt modelId="{2903BBA4-FB95-45C6-B059-3388A4FA10F5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</a:gradFill>
      </dgm:spPr>
      <dgm:t>
        <a:bodyPr/>
        <a:lstStyle/>
        <a:p>
          <a:pPr algn="ctr"/>
          <a:r>
            <a:rPr lang="ky-KG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500дөн ашуун кыргыздарды сарайга камап  мыкаачылык менен өлтүрүшкөн</a:t>
          </a:r>
          <a:endParaRPr lang="ru-RU" sz="24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55163BFF-5C28-4593-88DB-9EB708A319E3}" type="parTrans" cxnId="{AE09705A-233C-431F-B5B4-5C59D5B5ACA6}">
      <dgm:prSet/>
      <dgm:spPr/>
      <dgm:t>
        <a:bodyPr/>
        <a:lstStyle/>
        <a:p>
          <a:endParaRPr lang="ru-RU"/>
        </a:p>
      </dgm:t>
    </dgm:pt>
    <dgm:pt modelId="{399392ED-4554-463E-827C-7EE39C96FA38}" type="sibTrans" cxnId="{AE09705A-233C-431F-B5B4-5C59D5B5ACA6}">
      <dgm:prSet/>
      <dgm:spPr/>
      <dgm:t>
        <a:bodyPr/>
        <a:lstStyle/>
        <a:p>
          <a:endParaRPr lang="ru-RU"/>
        </a:p>
      </dgm:t>
    </dgm:pt>
    <dgm:pt modelId="{0F783579-C241-4B26-AFAC-3B62D2B5B372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</a:gradFill>
      </dgm:spPr>
      <dgm:t>
        <a:bodyPr/>
        <a:lstStyle/>
        <a:p>
          <a:r>
            <a:rPr lang="ky-K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Теплоключенкодо</a:t>
          </a:r>
          <a:endParaRPr lang="ru-RU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gm:t>
    </dgm:pt>
    <dgm:pt modelId="{20539D79-2794-4605-B01C-191DE169C351}" type="parTrans" cxnId="{4D7FEBCE-9813-4E8A-9625-F62C0D3D1B9C}">
      <dgm:prSet/>
      <dgm:spPr/>
      <dgm:t>
        <a:bodyPr/>
        <a:lstStyle/>
        <a:p>
          <a:endParaRPr lang="ru-RU"/>
        </a:p>
      </dgm:t>
    </dgm:pt>
    <dgm:pt modelId="{97B88416-1EAA-4168-9CD7-0197B5A1C470}" type="sibTrans" cxnId="{4D7FEBCE-9813-4E8A-9625-F62C0D3D1B9C}">
      <dgm:prSet/>
      <dgm:spPr/>
      <dgm:t>
        <a:bodyPr/>
        <a:lstStyle/>
        <a:p>
          <a:endParaRPr lang="ru-RU"/>
        </a:p>
      </dgm:t>
    </dgm:pt>
    <dgm:pt modelId="{DD41C410-071E-4699-BDF2-A02770D0B385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</a:gradFill>
      </dgm:spPr>
      <dgm:t>
        <a:bodyPr/>
        <a:lstStyle/>
        <a:p>
          <a:r>
            <a:rPr lang="ky-KG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500дөй кишин өлтүрүлүп, 100дөн ашык адамдын сөөгү Ак-Сууга ыргытылган  </a:t>
          </a:r>
          <a:endParaRPr lang="ru-RU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7AA29F3E-8D37-458A-A9B6-41134457D9AF}" type="parTrans" cxnId="{E2F437BB-5409-4AB8-A98D-BDA11B99C334}">
      <dgm:prSet/>
      <dgm:spPr/>
      <dgm:t>
        <a:bodyPr/>
        <a:lstStyle/>
        <a:p>
          <a:endParaRPr lang="ru-RU"/>
        </a:p>
      </dgm:t>
    </dgm:pt>
    <dgm:pt modelId="{1E450723-CE0D-4045-8D18-2AAB3553648B}" type="sibTrans" cxnId="{E2F437BB-5409-4AB8-A98D-BDA11B99C334}">
      <dgm:prSet/>
      <dgm:spPr/>
      <dgm:t>
        <a:bodyPr/>
        <a:lstStyle/>
        <a:p>
          <a:endParaRPr lang="ru-RU"/>
        </a:p>
      </dgm:t>
    </dgm:pt>
    <dgm:pt modelId="{6F45F090-E666-4A66-86E6-FD772AF5A8F8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</a:gradFill>
      </dgm:spPr>
      <dgm:t>
        <a:bodyPr/>
        <a:lstStyle/>
        <a:p>
          <a:r>
            <a:rPr lang="ky-K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Пржевальск шаарында</a:t>
          </a:r>
          <a:endParaRPr lang="ru-RU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gm:t>
    </dgm:pt>
    <dgm:pt modelId="{F5B7D0EF-0015-4F55-A45A-D200CDB93FF3}" type="parTrans" cxnId="{AFA6FAA8-AFED-4151-9026-A91013251ADD}">
      <dgm:prSet/>
      <dgm:spPr/>
      <dgm:t>
        <a:bodyPr/>
        <a:lstStyle/>
        <a:p>
          <a:endParaRPr lang="ru-RU"/>
        </a:p>
      </dgm:t>
    </dgm:pt>
    <dgm:pt modelId="{B1524A03-17AC-4DDF-AF01-DD017F3BD306}" type="sibTrans" cxnId="{AFA6FAA8-AFED-4151-9026-A91013251ADD}">
      <dgm:prSet/>
      <dgm:spPr/>
      <dgm:t>
        <a:bodyPr/>
        <a:lstStyle/>
        <a:p>
          <a:endParaRPr lang="ru-RU"/>
        </a:p>
      </dgm:t>
    </dgm:pt>
    <dgm:pt modelId="{3926FAF8-51F4-4C58-971C-BF4A6326A58D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</a:gradFill>
      </dgm:spPr>
      <dgm:t>
        <a:bodyPr/>
        <a:lstStyle/>
        <a:p>
          <a:r>
            <a:rPr lang="ky-KG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700 дунгандан 6 гана киши тирүү калган.</a:t>
          </a:r>
          <a:br>
            <a:rPr lang="ky-KG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</a:br>
          <a:r>
            <a:rPr lang="ky-KG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Шамшы капчыгайында 1300 адам өлтүрүлгөн.</a:t>
          </a:r>
          <a:endParaRPr lang="ru-RU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D4C5F183-1DE7-4337-B416-37A961C378CD}" type="parTrans" cxnId="{79EAC031-BDD2-4832-A83E-B2830C5849D5}">
      <dgm:prSet/>
      <dgm:spPr/>
      <dgm:t>
        <a:bodyPr/>
        <a:lstStyle/>
        <a:p>
          <a:endParaRPr lang="ru-RU"/>
        </a:p>
      </dgm:t>
    </dgm:pt>
    <dgm:pt modelId="{1D2EA865-76F3-4AF7-89E2-753598928BBD}" type="sibTrans" cxnId="{79EAC031-BDD2-4832-A83E-B2830C5849D5}">
      <dgm:prSet/>
      <dgm:spPr/>
      <dgm:t>
        <a:bodyPr/>
        <a:lstStyle/>
        <a:p>
          <a:endParaRPr lang="ru-RU"/>
        </a:p>
      </dgm:t>
    </dgm:pt>
    <dgm:pt modelId="{E432A83D-F2D6-47F4-8D6C-EC5595E839DC}" type="pres">
      <dgm:prSet presAssocID="{A6DF3989-3C68-4A6F-8F5E-F42D941FB123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C36BB4-F845-4223-8ED5-780922769A9A}" type="pres">
      <dgm:prSet presAssocID="{BAED469C-7211-4295-A6E1-4AA7C1775470}" presName="comp" presStyleCnt="0"/>
      <dgm:spPr/>
    </dgm:pt>
    <dgm:pt modelId="{FB75DC5F-2DFD-4854-856B-CCC9E5836B1C}" type="pres">
      <dgm:prSet presAssocID="{BAED469C-7211-4295-A6E1-4AA7C1775470}" presName="box" presStyleLbl="node1" presStyleIdx="0" presStyleCnt="3"/>
      <dgm:spPr/>
      <dgm:t>
        <a:bodyPr/>
        <a:lstStyle/>
        <a:p>
          <a:endParaRPr lang="ru-RU"/>
        </a:p>
      </dgm:t>
    </dgm:pt>
    <dgm:pt modelId="{CCB51208-712B-4376-9617-33ABC6249BF6}" type="pres">
      <dgm:prSet presAssocID="{BAED469C-7211-4295-A6E1-4AA7C1775470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6DBC08F9-C8CB-4496-9284-7DE9F202CDCB}" type="pres">
      <dgm:prSet presAssocID="{BAED469C-7211-4295-A6E1-4AA7C1775470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C71435-53FF-40FC-A7A0-5132E89CA176}" type="pres">
      <dgm:prSet presAssocID="{88B6D584-21AC-4A31-A1B9-C264CF0096F7}" presName="spacer" presStyleCnt="0"/>
      <dgm:spPr/>
    </dgm:pt>
    <dgm:pt modelId="{32D17B93-1448-432C-B89C-88E50035ADD9}" type="pres">
      <dgm:prSet presAssocID="{0F783579-C241-4B26-AFAC-3B62D2B5B372}" presName="comp" presStyleCnt="0"/>
      <dgm:spPr/>
    </dgm:pt>
    <dgm:pt modelId="{9D7B9DB1-4793-45EA-8CCC-1B0215209E34}" type="pres">
      <dgm:prSet presAssocID="{0F783579-C241-4B26-AFAC-3B62D2B5B372}" presName="box" presStyleLbl="node1" presStyleIdx="1" presStyleCnt="3"/>
      <dgm:spPr/>
      <dgm:t>
        <a:bodyPr/>
        <a:lstStyle/>
        <a:p>
          <a:endParaRPr lang="ru-RU"/>
        </a:p>
      </dgm:t>
    </dgm:pt>
    <dgm:pt modelId="{765CBB03-28F5-46B0-BF73-8DB983085F62}" type="pres">
      <dgm:prSet presAssocID="{0F783579-C241-4B26-AFAC-3B62D2B5B372}" presName="img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B9BE7915-55FB-4465-8026-300283555F11}" type="pres">
      <dgm:prSet presAssocID="{0F783579-C241-4B26-AFAC-3B62D2B5B372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948A80-47F7-4F25-AC0D-E576C51D5F6D}" type="pres">
      <dgm:prSet presAssocID="{97B88416-1EAA-4168-9CD7-0197B5A1C470}" presName="spacer" presStyleCnt="0"/>
      <dgm:spPr/>
    </dgm:pt>
    <dgm:pt modelId="{E1DF32CA-8F78-40D0-B474-DF60C37B94C0}" type="pres">
      <dgm:prSet presAssocID="{6F45F090-E666-4A66-86E6-FD772AF5A8F8}" presName="comp" presStyleCnt="0"/>
      <dgm:spPr/>
    </dgm:pt>
    <dgm:pt modelId="{41D72CBC-BEF2-4C83-B269-C220B1E95EF6}" type="pres">
      <dgm:prSet presAssocID="{6F45F090-E666-4A66-86E6-FD772AF5A8F8}" presName="box" presStyleLbl="node1" presStyleIdx="2" presStyleCnt="3" custLinFactNeighborX="1953" custLinFactNeighborY="-3750"/>
      <dgm:spPr/>
      <dgm:t>
        <a:bodyPr/>
        <a:lstStyle/>
        <a:p>
          <a:endParaRPr lang="ru-RU"/>
        </a:p>
      </dgm:t>
    </dgm:pt>
    <dgm:pt modelId="{A9CFB669-C089-47C7-8DF5-DC4237499A31}" type="pres">
      <dgm:prSet presAssocID="{6F45F090-E666-4A66-86E6-FD772AF5A8F8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B4FDC20E-6F02-42AC-853A-1DAECFB14BE5}" type="pres">
      <dgm:prSet presAssocID="{6F45F090-E666-4A66-86E6-FD772AF5A8F8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D82949-7AEA-484A-96FA-AD6DAF22E905}" type="presOf" srcId="{2903BBA4-FB95-45C6-B059-3388A4FA10F5}" destId="{FB75DC5F-2DFD-4854-856B-CCC9E5836B1C}" srcOrd="0" destOrd="1" presId="urn:microsoft.com/office/officeart/2005/8/layout/vList4#1"/>
    <dgm:cxn modelId="{EF3807C7-4201-4B7D-A957-EE47553FE3BE}" type="presOf" srcId="{A6DF3989-3C68-4A6F-8F5E-F42D941FB123}" destId="{E432A83D-F2D6-47F4-8D6C-EC5595E839DC}" srcOrd="0" destOrd="0" presId="urn:microsoft.com/office/officeart/2005/8/layout/vList4#1"/>
    <dgm:cxn modelId="{ED1D21AC-24D3-445C-850D-437B695DB257}" type="presOf" srcId="{6F45F090-E666-4A66-86E6-FD772AF5A8F8}" destId="{B4FDC20E-6F02-42AC-853A-1DAECFB14BE5}" srcOrd="1" destOrd="0" presId="urn:microsoft.com/office/officeart/2005/8/layout/vList4#1"/>
    <dgm:cxn modelId="{202E5C84-1227-422D-9E72-CA8F0E28B8FF}" type="presOf" srcId="{0F783579-C241-4B26-AFAC-3B62D2B5B372}" destId="{9D7B9DB1-4793-45EA-8CCC-1B0215209E34}" srcOrd="0" destOrd="0" presId="urn:microsoft.com/office/officeart/2005/8/layout/vList4#1"/>
    <dgm:cxn modelId="{2D5E8885-AAB5-48ED-8849-3BF0CFC47885}" type="presOf" srcId="{DD41C410-071E-4699-BDF2-A02770D0B385}" destId="{B9BE7915-55FB-4465-8026-300283555F11}" srcOrd="1" destOrd="1" presId="urn:microsoft.com/office/officeart/2005/8/layout/vList4#1"/>
    <dgm:cxn modelId="{AFA6FAA8-AFED-4151-9026-A91013251ADD}" srcId="{A6DF3989-3C68-4A6F-8F5E-F42D941FB123}" destId="{6F45F090-E666-4A66-86E6-FD772AF5A8F8}" srcOrd="2" destOrd="0" parTransId="{F5B7D0EF-0015-4F55-A45A-D200CDB93FF3}" sibTransId="{B1524A03-17AC-4DDF-AF01-DD017F3BD306}"/>
    <dgm:cxn modelId="{0B94C16F-62BE-41D5-BBED-AFF260F47E50}" type="presOf" srcId="{3926FAF8-51F4-4C58-971C-BF4A6326A58D}" destId="{B4FDC20E-6F02-42AC-853A-1DAECFB14BE5}" srcOrd="1" destOrd="1" presId="urn:microsoft.com/office/officeart/2005/8/layout/vList4#1"/>
    <dgm:cxn modelId="{4D7FEBCE-9813-4E8A-9625-F62C0D3D1B9C}" srcId="{A6DF3989-3C68-4A6F-8F5E-F42D941FB123}" destId="{0F783579-C241-4B26-AFAC-3B62D2B5B372}" srcOrd="1" destOrd="0" parTransId="{20539D79-2794-4605-B01C-191DE169C351}" sibTransId="{97B88416-1EAA-4168-9CD7-0197B5A1C470}"/>
    <dgm:cxn modelId="{AE09705A-233C-431F-B5B4-5C59D5B5ACA6}" srcId="{BAED469C-7211-4295-A6E1-4AA7C1775470}" destId="{2903BBA4-FB95-45C6-B059-3388A4FA10F5}" srcOrd="0" destOrd="0" parTransId="{55163BFF-5C28-4593-88DB-9EB708A319E3}" sibTransId="{399392ED-4554-463E-827C-7EE39C96FA38}"/>
    <dgm:cxn modelId="{E2F437BB-5409-4AB8-A98D-BDA11B99C334}" srcId="{0F783579-C241-4B26-AFAC-3B62D2B5B372}" destId="{DD41C410-071E-4699-BDF2-A02770D0B385}" srcOrd="0" destOrd="0" parTransId="{7AA29F3E-8D37-458A-A9B6-41134457D9AF}" sibTransId="{1E450723-CE0D-4045-8D18-2AAB3553648B}"/>
    <dgm:cxn modelId="{79EAC031-BDD2-4832-A83E-B2830C5849D5}" srcId="{6F45F090-E666-4A66-86E6-FD772AF5A8F8}" destId="{3926FAF8-51F4-4C58-971C-BF4A6326A58D}" srcOrd="0" destOrd="0" parTransId="{D4C5F183-1DE7-4337-B416-37A961C378CD}" sibTransId="{1D2EA865-76F3-4AF7-89E2-753598928BBD}"/>
    <dgm:cxn modelId="{97A3E809-F8EB-438A-8527-5AEE49E0A34E}" srcId="{A6DF3989-3C68-4A6F-8F5E-F42D941FB123}" destId="{BAED469C-7211-4295-A6E1-4AA7C1775470}" srcOrd="0" destOrd="0" parTransId="{235D6B19-D04F-4B09-B95D-6CB4930EEDFD}" sibTransId="{88B6D584-21AC-4A31-A1B9-C264CF0096F7}"/>
    <dgm:cxn modelId="{5BB0CCF2-CBD2-4B00-9384-71C1A5C53275}" type="presOf" srcId="{BAED469C-7211-4295-A6E1-4AA7C1775470}" destId="{6DBC08F9-C8CB-4496-9284-7DE9F202CDCB}" srcOrd="1" destOrd="0" presId="urn:microsoft.com/office/officeart/2005/8/layout/vList4#1"/>
    <dgm:cxn modelId="{73D5F010-9C7A-41A5-95E8-785B536F3392}" type="presOf" srcId="{BAED469C-7211-4295-A6E1-4AA7C1775470}" destId="{FB75DC5F-2DFD-4854-856B-CCC9E5836B1C}" srcOrd="0" destOrd="0" presId="urn:microsoft.com/office/officeart/2005/8/layout/vList4#1"/>
    <dgm:cxn modelId="{03737FE8-46E4-4D43-8682-01EFE5EF6BC8}" type="presOf" srcId="{2903BBA4-FB95-45C6-B059-3388A4FA10F5}" destId="{6DBC08F9-C8CB-4496-9284-7DE9F202CDCB}" srcOrd="1" destOrd="1" presId="urn:microsoft.com/office/officeart/2005/8/layout/vList4#1"/>
    <dgm:cxn modelId="{16BD1662-608C-46BD-9647-73446B437349}" type="presOf" srcId="{6F45F090-E666-4A66-86E6-FD772AF5A8F8}" destId="{41D72CBC-BEF2-4C83-B269-C220B1E95EF6}" srcOrd="0" destOrd="0" presId="urn:microsoft.com/office/officeart/2005/8/layout/vList4#1"/>
    <dgm:cxn modelId="{E171DE69-6720-408E-8142-4E135083D96C}" type="presOf" srcId="{DD41C410-071E-4699-BDF2-A02770D0B385}" destId="{9D7B9DB1-4793-45EA-8CCC-1B0215209E34}" srcOrd="0" destOrd="1" presId="urn:microsoft.com/office/officeart/2005/8/layout/vList4#1"/>
    <dgm:cxn modelId="{83414C9C-7557-401D-8F74-CD6124C2E4BE}" type="presOf" srcId="{3926FAF8-51F4-4C58-971C-BF4A6326A58D}" destId="{41D72CBC-BEF2-4C83-B269-C220B1E95EF6}" srcOrd="0" destOrd="1" presId="urn:microsoft.com/office/officeart/2005/8/layout/vList4#1"/>
    <dgm:cxn modelId="{2E1064F2-2EAB-4140-9EBF-94530A46C03C}" type="presOf" srcId="{0F783579-C241-4B26-AFAC-3B62D2B5B372}" destId="{B9BE7915-55FB-4465-8026-300283555F11}" srcOrd="1" destOrd="0" presId="urn:microsoft.com/office/officeart/2005/8/layout/vList4#1"/>
    <dgm:cxn modelId="{BD0886A2-106E-4FE9-858E-DB258CFCFC6D}" type="presParOf" srcId="{E432A83D-F2D6-47F4-8D6C-EC5595E839DC}" destId="{2BC36BB4-F845-4223-8ED5-780922769A9A}" srcOrd="0" destOrd="0" presId="urn:microsoft.com/office/officeart/2005/8/layout/vList4#1"/>
    <dgm:cxn modelId="{6D8D339B-EC3C-40F3-B8BE-703DF443C71F}" type="presParOf" srcId="{2BC36BB4-F845-4223-8ED5-780922769A9A}" destId="{FB75DC5F-2DFD-4854-856B-CCC9E5836B1C}" srcOrd="0" destOrd="0" presId="urn:microsoft.com/office/officeart/2005/8/layout/vList4#1"/>
    <dgm:cxn modelId="{28C26BA9-23C4-40F7-95A7-F17FD3C6717D}" type="presParOf" srcId="{2BC36BB4-F845-4223-8ED5-780922769A9A}" destId="{CCB51208-712B-4376-9617-33ABC6249BF6}" srcOrd="1" destOrd="0" presId="urn:microsoft.com/office/officeart/2005/8/layout/vList4#1"/>
    <dgm:cxn modelId="{E4E7E025-419A-4E2D-ABC6-52029FC953B4}" type="presParOf" srcId="{2BC36BB4-F845-4223-8ED5-780922769A9A}" destId="{6DBC08F9-C8CB-4496-9284-7DE9F202CDCB}" srcOrd="2" destOrd="0" presId="urn:microsoft.com/office/officeart/2005/8/layout/vList4#1"/>
    <dgm:cxn modelId="{03B889F7-1023-4310-A350-CCCD0ADC07A4}" type="presParOf" srcId="{E432A83D-F2D6-47F4-8D6C-EC5595E839DC}" destId="{53C71435-53FF-40FC-A7A0-5132E89CA176}" srcOrd="1" destOrd="0" presId="urn:microsoft.com/office/officeart/2005/8/layout/vList4#1"/>
    <dgm:cxn modelId="{25127FB2-67DB-4A26-A5F9-A931800CBE2F}" type="presParOf" srcId="{E432A83D-F2D6-47F4-8D6C-EC5595E839DC}" destId="{32D17B93-1448-432C-B89C-88E50035ADD9}" srcOrd="2" destOrd="0" presId="urn:microsoft.com/office/officeart/2005/8/layout/vList4#1"/>
    <dgm:cxn modelId="{B55A8741-61EE-4563-A579-D421E92BA3DE}" type="presParOf" srcId="{32D17B93-1448-432C-B89C-88E50035ADD9}" destId="{9D7B9DB1-4793-45EA-8CCC-1B0215209E34}" srcOrd="0" destOrd="0" presId="urn:microsoft.com/office/officeart/2005/8/layout/vList4#1"/>
    <dgm:cxn modelId="{2298C14C-2844-4E59-AA0D-FAFD7D18BF12}" type="presParOf" srcId="{32D17B93-1448-432C-B89C-88E50035ADD9}" destId="{765CBB03-28F5-46B0-BF73-8DB983085F62}" srcOrd="1" destOrd="0" presId="urn:microsoft.com/office/officeart/2005/8/layout/vList4#1"/>
    <dgm:cxn modelId="{5D13B834-61FF-4B12-B843-017671A0F909}" type="presParOf" srcId="{32D17B93-1448-432C-B89C-88E50035ADD9}" destId="{B9BE7915-55FB-4465-8026-300283555F11}" srcOrd="2" destOrd="0" presId="urn:microsoft.com/office/officeart/2005/8/layout/vList4#1"/>
    <dgm:cxn modelId="{1D5734D9-5485-4917-9BEC-CEE1300BF7D7}" type="presParOf" srcId="{E432A83D-F2D6-47F4-8D6C-EC5595E839DC}" destId="{59948A80-47F7-4F25-AC0D-E576C51D5F6D}" srcOrd="3" destOrd="0" presId="urn:microsoft.com/office/officeart/2005/8/layout/vList4#1"/>
    <dgm:cxn modelId="{708CECC8-EFF8-4F53-8129-A07AA40A03C9}" type="presParOf" srcId="{E432A83D-F2D6-47F4-8D6C-EC5595E839DC}" destId="{E1DF32CA-8F78-40D0-B474-DF60C37B94C0}" srcOrd="4" destOrd="0" presId="urn:microsoft.com/office/officeart/2005/8/layout/vList4#1"/>
    <dgm:cxn modelId="{AB2F9AF2-2F0F-4376-BAA6-2926D254FA55}" type="presParOf" srcId="{E1DF32CA-8F78-40D0-B474-DF60C37B94C0}" destId="{41D72CBC-BEF2-4C83-B269-C220B1E95EF6}" srcOrd="0" destOrd="0" presId="urn:microsoft.com/office/officeart/2005/8/layout/vList4#1"/>
    <dgm:cxn modelId="{37431775-E6B1-4936-9F74-C1AACEAE64CD}" type="presParOf" srcId="{E1DF32CA-8F78-40D0-B474-DF60C37B94C0}" destId="{A9CFB669-C089-47C7-8DF5-DC4237499A31}" srcOrd="1" destOrd="0" presId="urn:microsoft.com/office/officeart/2005/8/layout/vList4#1"/>
    <dgm:cxn modelId="{114E8946-BFD3-4821-A4D2-12D4E84BA69C}" type="presParOf" srcId="{E1DF32CA-8F78-40D0-B474-DF60C37B94C0}" destId="{B4FDC20E-6F02-42AC-853A-1DAECFB14BE5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75DC5F-2DFD-4854-856B-CCC9E5836B1C}">
      <dsp:nvSpPr>
        <dsp:cNvPr id="0" name=""/>
        <dsp:cNvSpPr/>
      </dsp:nvSpPr>
      <dsp:spPr>
        <a:xfrm>
          <a:off x="0" y="0"/>
          <a:ext cx="8072494" cy="1718976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sz="3200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Беловодскиде </a:t>
          </a:r>
          <a:endParaRPr lang="ru-RU" sz="3200" kern="120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y-KG" sz="24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500дөн ашуун кыргыздарды сарайга камап  мыкаачылык менен өлтүрүшкөн</a:t>
          </a:r>
          <a:endParaRPr lang="ru-RU" sz="240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1786396" y="0"/>
        <a:ext cx="6286097" cy="1718976"/>
      </dsp:txXfrm>
    </dsp:sp>
    <dsp:sp modelId="{CCB51208-712B-4376-9617-33ABC6249BF6}">
      <dsp:nvSpPr>
        <dsp:cNvPr id="0" name=""/>
        <dsp:cNvSpPr/>
      </dsp:nvSpPr>
      <dsp:spPr>
        <a:xfrm>
          <a:off x="171897" y="171897"/>
          <a:ext cx="1614498" cy="137518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7B9DB1-4793-45EA-8CCC-1B0215209E34}">
      <dsp:nvSpPr>
        <dsp:cNvPr id="0" name=""/>
        <dsp:cNvSpPr/>
      </dsp:nvSpPr>
      <dsp:spPr>
        <a:xfrm>
          <a:off x="0" y="1890874"/>
          <a:ext cx="8072494" cy="1718976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sz="3000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Теплоключенкодо</a:t>
          </a:r>
          <a:endParaRPr lang="ru-RU" sz="3000" kern="120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y-KG" sz="23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500дөй кишин өлтүрүлүп, 100дөн ашык адамдын сөөгү Ак-Сууга ыргытылган  </a:t>
          </a:r>
          <a:endParaRPr lang="ru-RU" sz="230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1786396" y="1890874"/>
        <a:ext cx="6286097" cy="1718976"/>
      </dsp:txXfrm>
    </dsp:sp>
    <dsp:sp modelId="{765CBB03-28F5-46B0-BF73-8DB983085F62}">
      <dsp:nvSpPr>
        <dsp:cNvPr id="0" name=""/>
        <dsp:cNvSpPr/>
      </dsp:nvSpPr>
      <dsp:spPr>
        <a:xfrm>
          <a:off x="171897" y="2062772"/>
          <a:ext cx="1614498" cy="137518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D72CBC-BEF2-4C83-B269-C220B1E95EF6}">
      <dsp:nvSpPr>
        <dsp:cNvPr id="0" name=""/>
        <dsp:cNvSpPr/>
      </dsp:nvSpPr>
      <dsp:spPr>
        <a:xfrm>
          <a:off x="0" y="3717287"/>
          <a:ext cx="8072494" cy="1718976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sz="3000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Пржевальск шаарында</a:t>
          </a:r>
          <a:endParaRPr lang="ru-RU" sz="3000" kern="120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y-KG" sz="23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700 дунгандан 6 гана киши тирүү калган.</a:t>
          </a:r>
          <a:br>
            <a:rPr lang="ky-KG" sz="23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</a:br>
          <a:r>
            <a:rPr lang="ky-KG" sz="23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Шамшы капчыгайында 1300 адам өлтүрүлгөн.</a:t>
          </a:r>
          <a:endParaRPr lang="ru-RU" sz="230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1786396" y="3717287"/>
        <a:ext cx="6286097" cy="1718976"/>
      </dsp:txXfrm>
    </dsp:sp>
    <dsp:sp modelId="{A9CFB669-C089-47C7-8DF5-DC4237499A31}">
      <dsp:nvSpPr>
        <dsp:cNvPr id="0" name=""/>
        <dsp:cNvSpPr/>
      </dsp:nvSpPr>
      <dsp:spPr>
        <a:xfrm>
          <a:off x="171897" y="3953646"/>
          <a:ext cx="1614498" cy="137518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F5CFF4-8AF1-49C8-B8B2-D7B89F666B3A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D5480E-E859-4D7A-A9EA-5EC6933AD0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31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78967-09CD-45E3-B351-EF50EEAE3A42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EFB7D-9967-44E2-8297-019382B0D3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886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EFB7D-9967-44E2-8297-019382B0D323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122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EFB7D-9967-44E2-8297-019382B0D323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967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872"/>
            <a:ext cx="9144000" cy="6834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483768" y="188640"/>
            <a:ext cx="4896544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y-KG" dirty="0"/>
              <a:t>  </a:t>
            </a:r>
            <a:r>
              <a:rPr lang="ky-KG" dirty="0" smtClean="0"/>
              <a:t>                  </a:t>
            </a:r>
          </a:p>
          <a:p>
            <a:pPr fontAlgn="base"/>
            <a:r>
              <a:rPr lang="ky-KG" sz="3600" dirty="0" smtClean="0">
                <a:latin typeface="Times New Roman" pitchFamily="18" charset="0"/>
                <a:cs typeface="Times New Roman" pitchFamily="18" charset="0"/>
              </a:rPr>
              <a:t>      «Беш каман»</a:t>
            </a:r>
            <a:endParaRPr lang="ky-KG" sz="36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ky-KG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ky-KG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Акмат</a:t>
            </a:r>
            <a:r>
              <a:rPr lang="ky-KG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Дыйкан - алдамчы,</a:t>
            </a:r>
            <a:br>
              <a:rPr lang="ky-KG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y-KG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Атакан, Миңбай - жалганчы.</a:t>
            </a:r>
            <a:br>
              <a:rPr lang="ky-KG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y-KG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Эгемберди, Бактияр -</a:t>
            </a:r>
            <a:br>
              <a:rPr lang="ky-KG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y-KG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Эл жегенге жардамчы.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ky-KG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Чыгым салып эл жедиң,</a:t>
            </a:r>
            <a:br>
              <a:rPr lang="ky-KG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y-KG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Чыркыратып жардыны,</a:t>
            </a:r>
            <a:br>
              <a:rPr lang="ky-KG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y-KG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Жалгыз атын сен жедиң.</a:t>
            </a:r>
            <a:br>
              <a:rPr lang="ky-KG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y-KG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Жетим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жесир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алсызга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Карабадың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беш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каман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Жетилсин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жардыны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Санабадың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беш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каман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ky-KG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y-KG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ky-KG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9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47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938420" y="548680"/>
            <a:ext cx="7488832" cy="1080120"/>
          </a:xfrm>
          <a:prstGeom prst="rect">
            <a:avLst/>
          </a:prstGeom>
          <a:gradFill rotWithShape="1">
            <a:gsLst>
              <a:gs pos="0">
                <a:srgbClr val="D7A449"/>
              </a:gs>
              <a:gs pos="50000">
                <a:schemeClr val="bg1"/>
              </a:gs>
              <a:gs pos="100000">
                <a:srgbClr val="D7A449"/>
              </a:gs>
            </a:gsLst>
            <a:lin ang="5400000" scaled="1"/>
          </a:gra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ky-KG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ky-KG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ky-KG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Анжиян көтөрүлүшү. </a:t>
            </a:r>
          </a:p>
          <a:p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31640" y="2454404"/>
            <a:ext cx="61744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y-KG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ky-KG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Көтөрүлүш</a:t>
            </a:r>
            <a:r>
              <a:rPr lang="ky-KG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ky-KG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качан  башталган?</a:t>
            </a:r>
            <a:r>
              <a:rPr lang="ky-KG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y-KG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39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47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938420" y="404664"/>
            <a:ext cx="7488832" cy="1080120"/>
          </a:xfrm>
          <a:prstGeom prst="rect">
            <a:avLst/>
          </a:prstGeom>
          <a:gradFill rotWithShape="1">
            <a:gsLst>
              <a:gs pos="0">
                <a:srgbClr val="D7A449"/>
              </a:gs>
              <a:gs pos="50000">
                <a:schemeClr val="bg1"/>
              </a:gs>
              <a:gs pos="100000">
                <a:srgbClr val="D7A449"/>
              </a:gs>
            </a:gsLst>
            <a:lin ang="5400000" scaled="1"/>
          </a:gra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ky-KG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ky-KG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ky-KG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Анжиян көтөрүлүшү. </a:t>
            </a:r>
          </a:p>
          <a:p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User\Desktop\img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284" y="1335013"/>
            <a:ext cx="7200800" cy="5616624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1691680" y="5158481"/>
            <a:ext cx="2592288" cy="62636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Мадали  Дүкчү - эшен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20072" y="5129682"/>
            <a:ext cx="2304256" cy="62636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Зиядин Максым уулу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90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47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938420" y="548680"/>
            <a:ext cx="7488832" cy="1080120"/>
          </a:xfrm>
          <a:prstGeom prst="rect">
            <a:avLst/>
          </a:prstGeom>
          <a:gradFill rotWithShape="1">
            <a:gsLst>
              <a:gs pos="0">
                <a:srgbClr val="D7A449"/>
              </a:gs>
              <a:gs pos="50000">
                <a:schemeClr val="bg1"/>
              </a:gs>
              <a:gs pos="100000">
                <a:srgbClr val="D7A449"/>
              </a:gs>
            </a:gsLst>
            <a:lin ang="5400000" scaled="1"/>
          </a:gra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ky-KG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ky-KG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ky-KG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Анжиян көтөрүлүшү. </a:t>
            </a:r>
          </a:p>
          <a:p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38420" y="3105835"/>
            <a:ext cx="68739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y-KG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ky-KG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Көтөрүлүш  </a:t>
            </a:r>
            <a:r>
              <a:rPr lang="ky-KG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дагы кайсы </a:t>
            </a:r>
            <a:r>
              <a:rPr lang="ky-KG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ky-KG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аймактарга   жайылган</a:t>
            </a:r>
            <a:r>
              <a:rPr lang="ky-KG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6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47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938420" y="548680"/>
            <a:ext cx="7488832" cy="1080120"/>
          </a:xfrm>
          <a:prstGeom prst="rect">
            <a:avLst/>
          </a:prstGeom>
          <a:gradFill rotWithShape="1">
            <a:gsLst>
              <a:gs pos="0">
                <a:srgbClr val="D7A449"/>
              </a:gs>
              <a:gs pos="50000">
                <a:schemeClr val="bg1"/>
              </a:gs>
              <a:gs pos="100000">
                <a:srgbClr val="D7A449"/>
              </a:gs>
            </a:gsLst>
            <a:lin ang="5400000" scaled="1"/>
          </a:gra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ky-KG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ky-KG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ky-KG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Анжиян көтөрүлүшү. </a:t>
            </a:r>
          </a:p>
          <a:p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9532" y="2454404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y-KG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Көтөрүлүш  </a:t>
            </a:r>
            <a:r>
              <a:rPr lang="ky-KG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эмне үчүн  басылып </a:t>
            </a:r>
            <a:r>
              <a:rPr lang="ky-KG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ky-KG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калды  жана анын жыйынтыгы  </a:t>
            </a:r>
            <a:endParaRPr lang="ky-KG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y-KG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кандай </a:t>
            </a:r>
            <a:r>
              <a:rPr lang="ky-KG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болду?</a:t>
            </a:r>
          </a:p>
        </p:txBody>
      </p:sp>
    </p:spTree>
    <p:extLst>
      <p:ext uri="{BB962C8B-B14F-4D97-AF65-F5344CB8AC3E}">
        <p14:creationId xmlns:p14="http://schemas.microsoft.com/office/powerpoint/2010/main" val="30491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47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938420" y="548680"/>
            <a:ext cx="7488832" cy="1080120"/>
          </a:xfrm>
          <a:prstGeom prst="rect">
            <a:avLst/>
          </a:prstGeom>
          <a:gradFill rotWithShape="1">
            <a:gsLst>
              <a:gs pos="0">
                <a:srgbClr val="D7A449"/>
              </a:gs>
              <a:gs pos="50000">
                <a:schemeClr val="bg1"/>
              </a:gs>
              <a:gs pos="100000">
                <a:srgbClr val="D7A449"/>
              </a:gs>
            </a:gsLst>
            <a:lin ang="5400000" scaled="1"/>
          </a:gra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ky-KG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ky-KG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ky-KG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Анжиян көтөрүлүшү. </a:t>
            </a:r>
          </a:p>
          <a:p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35696" y="2762180"/>
            <a:ext cx="596432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y-KG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ky-KG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Көтөрүлүш  </a:t>
            </a:r>
            <a:r>
              <a:rPr lang="ky-KG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кандай  </a:t>
            </a:r>
            <a:endParaRPr lang="ky-KG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y-KG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тарыхый </a:t>
            </a:r>
            <a:r>
              <a:rPr lang="ky-KG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мааниге ээ</a:t>
            </a:r>
            <a:r>
              <a:rPr lang="ky-KG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99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47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2215150" y="836712"/>
            <a:ext cx="4877130" cy="1080120"/>
          </a:xfrm>
          <a:prstGeom prst="rect">
            <a:avLst/>
          </a:prstGeom>
          <a:gradFill rotWithShape="1">
            <a:gsLst>
              <a:gs pos="0">
                <a:srgbClr val="D7A449"/>
              </a:gs>
              <a:gs pos="50000">
                <a:schemeClr val="bg1"/>
              </a:gs>
              <a:gs pos="100000">
                <a:srgbClr val="D7A449"/>
              </a:gs>
            </a:gsLst>
            <a:lin ang="5400000" scaled="1"/>
          </a:gra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ky-KG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ky-KG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ky-KG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ky-KG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ky-KG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ркүн. </a:t>
            </a:r>
            <a:endParaRPr lang="ky-KG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User\Desktop\загружено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995" y="2439860"/>
            <a:ext cx="4032448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ser\Desktop\Urkuns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420888"/>
            <a:ext cx="3456383" cy="3168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646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47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2215150" y="836712"/>
            <a:ext cx="4713700" cy="1080120"/>
          </a:xfrm>
          <a:prstGeom prst="rect">
            <a:avLst/>
          </a:prstGeom>
          <a:gradFill rotWithShape="1">
            <a:gsLst>
              <a:gs pos="0">
                <a:srgbClr val="D7A449"/>
              </a:gs>
              <a:gs pos="50000">
                <a:schemeClr val="bg1"/>
              </a:gs>
              <a:gs pos="100000">
                <a:srgbClr val="D7A449"/>
              </a:gs>
            </a:gsLst>
            <a:lin ang="5400000" scaled="1"/>
          </a:gra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ky-KG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ky-KG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ky-KG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ky-KG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ky-KG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ркүн. </a:t>
            </a:r>
            <a:endParaRPr lang="ky-KG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2780928"/>
            <a:ext cx="80752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ky-KG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.Көтөрүлүштүн  себептери.</a:t>
            </a:r>
            <a:endParaRPr lang="ru-RU" sz="4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56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47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2215150" y="836712"/>
            <a:ext cx="4713700" cy="1080120"/>
          </a:xfrm>
          <a:prstGeom prst="rect">
            <a:avLst/>
          </a:prstGeom>
          <a:gradFill rotWithShape="1">
            <a:gsLst>
              <a:gs pos="0">
                <a:srgbClr val="D7A449"/>
              </a:gs>
              <a:gs pos="50000">
                <a:schemeClr val="bg1"/>
              </a:gs>
              <a:gs pos="100000">
                <a:srgbClr val="D7A449"/>
              </a:gs>
            </a:gsLst>
            <a:lin ang="5400000" scaled="1"/>
          </a:gra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ky-KG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ky-KG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ky-KG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ky-KG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ky-KG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ркүн. </a:t>
            </a:r>
            <a:endParaRPr lang="ky-KG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1395" y="2762180"/>
            <a:ext cx="816120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y-KG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 1916-жылдын  25 </a:t>
            </a:r>
            <a:r>
              <a:rPr lang="ky-KG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июндагы </a:t>
            </a:r>
            <a:endParaRPr lang="ky-KG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y-KG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y-KG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Падышанын указы.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47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11"/>
            <a:ext cx="9144000" cy="6847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2215150" y="836712"/>
            <a:ext cx="4713700" cy="1080120"/>
          </a:xfrm>
          <a:prstGeom prst="rect">
            <a:avLst/>
          </a:prstGeom>
          <a:gradFill rotWithShape="1">
            <a:gsLst>
              <a:gs pos="0">
                <a:srgbClr val="D7A449"/>
              </a:gs>
              <a:gs pos="50000">
                <a:schemeClr val="bg1"/>
              </a:gs>
              <a:gs pos="100000">
                <a:srgbClr val="D7A449"/>
              </a:gs>
            </a:gsLst>
            <a:lin ang="5400000" scaled="1"/>
          </a:gra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ky-KG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ky-KG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ky-KG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ky-KG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ky-KG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ркүн. </a:t>
            </a:r>
            <a:endParaRPr lang="ky-KG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59632" y="3140968"/>
            <a:ext cx="637020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y-KG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ky-KG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Куралдуу </a:t>
            </a:r>
            <a:r>
              <a:rPr lang="ky-KG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көтөрүлүш  </a:t>
            </a:r>
          </a:p>
          <a:p>
            <a:r>
              <a:rPr lang="ky-KG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y-KG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кандайча башталган?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31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47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2215150" y="836712"/>
            <a:ext cx="4713700" cy="1080120"/>
          </a:xfrm>
          <a:prstGeom prst="rect">
            <a:avLst/>
          </a:prstGeom>
          <a:gradFill rotWithShape="1">
            <a:gsLst>
              <a:gs pos="0">
                <a:srgbClr val="D7A449"/>
              </a:gs>
              <a:gs pos="50000">
                <a:schemeClr val="bg1"/>
              </a:gs>
              <a:gs pos="100000">
                <a:srgbClr val="D7A449"/>
              </a:gs>
            </a:gsLst>
            <a:lin ang="5400000" scaled="1"/>
          </a:gra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ky-KG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ky-KG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ky-KG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ky-KG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ky-KG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ркүн. </a:t>
            </a:r>
            <a:endParaRPr lang="ky-KG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0266" y="2762180"/>
            <a:ext cx="86834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y-KG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4. Пишпек уездиндеги көтөрүлүш</a:t>
            </a:r>
          </a:p>
          <a:p>
            <a:pPr algn="ctr"/>
            <a:r>
              <a:rPr lang="ky-KG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y-KG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боюнча айтып бергиле.</a:t>
            </a:r>
            <a:r>
              <a:rPr lang="ky-KG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61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872"/>
            <a:ext cx="9144000" cy="6834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979711" y="594002"/>
            <a:ext cx="5644333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y-KG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Тырмагың уу бүркүттөй,</a:t>
            </a: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ky-KG" sz="2400" dirty="0">
                <a:latin typeface="Times New Roman" pitchFamily="18" charset="0"/>
                <a:cs typeface="Times New Roman" pitchFamily="18" charset="0"/>
              </a:rPr>
            </a:br>
            <a:r>
              <a:rPr lang="ky-KG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Тукумуң </a:t>
            </a:r>
            <a:r>
              <a:rPr lang="ky-KG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кантип жарысын?</a:t>
            </a:r>
            <a:br>
              <a:rPr lang="ky-KG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y-KG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Өчөшсөң, Миңбай, Атакан,</a:t>
            </a:r>
            <a:br>
              <a:rPr lang="ky-KG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y-KG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Мени да жыгып алаарсың,</a:t>
            </a:r>
            <a:br>
              <a:rPr lang="ky-KG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y-KG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Тогуз айып салаарсың.</a:t>
            </a:r>
            <a:br>
              <a:rPr lang="ky-KG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y-KG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Адатыңды карматсаң,</a:t>
            </a:r>
            <a:br>
              <a:rPr lang="ky-KG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y-KG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Үй оокатым талаарсың.</a:t>
            </a:r>
            <a:br>
              <a:rPr lang="ky-KG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y-KG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Канкорлугуң кармаса,</a:t>
            </a:r>
            <a:br>
              <a:rPr lang="ky-KG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y-KG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Өлтүрүп каным жалаарсың.</a:t>
            </a:r>
            <a:br>
              <a:rPr lang="ky-KG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y-KG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Уу тырмактуу беш канкор,</a:t>
            </a:r>
            <a:br>
              <a:rPr lang="ky-KG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y-KG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Өлтүрсөң да жалынбайм.</a:t>
            </a:r>
            <a:br>
              <a:rPr lang="ky-KG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y-KG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Эки келбейм жаралып,</a:t>
            </a:r>
            <a:br>
              <a:rPr lang="ky-KG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y-KG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Өлгөн соң, кайра табылбайм.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54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4143404" cy="714381"/>
          </a:xfr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y-KG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ky-KG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Канат  Убуке уулу</a:t>
            </a:r>
            <a:br>
              <a:rPr lang="ky-KG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ky-KG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(Канат хан)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857752" y="428604"/>
            <a:ext cx="3929090" cy="6072230"/>
          </a:xfr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hangingPunct="1">
              <a:buFont typeface="Arial" pitchFamily="34" charset="0"/>
              <a:buChar char="•"/>
            </a:pPr>
            <a:endParaRPr lang="ky-KG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pitchFamily="34" charset="0"/>
              <a:buChar char="•"/>
            </a:pPr>
            <a:endParaRPr lang="ky-KG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Char char="•"/>
            </a:pPr>
            <a:r>
              <a:rPr lang="ky-KG" sz="2400" b="1" dirty="0" smtClean="0">
                <a:latin typeface="Arial" pitchFamily="34" charset="0"/>
                <a:cs typeface="Arial" pitchFamily="34" charset="0"/>
              </a:rPr>
              <a:t>Кочкордон Шамшынын белин ашып Чүйгө түшкөн</a:t>
            </a:r>
          </a:p>
          <a:p>
            <a:pPr eaLnBrk="1" hangingPunct="1"/>
            <a:r>
              <a:rPr lang="ky-KG" sz="2400" b="1" dirty="0" smtClean="0">
                <a:latin typeface="Arial" pitchFamily="34" charset="0"/>
                <a:cs typeface="Arial" pitchFamily="34" charset="0"/>
              </a:rPr>
              <a:t>Канат хан </a:t>
            </a:r>
            <a:br>
              <a:rPr lang="ky-KG" sz="2400" b="1" dirty="0" smtClean="0">
                <a:latin typeface="Arial" pitchFamily="34" charset="0"/>
                <a:cs typeface="Arial" pitchFamily="34" charset="0"/>
              </a:rPr>
            </a:br>
            <a:r>
              <a:rPr lang="ky-KG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Токмок шаарын 13-22-августка чейин 10 күн камоого алган;</a:t>
            </a:r>
          </a:p>
          <a:p>
            <a:pPr eaLnBrk="1" hangingPunct="1"/>
            <a:r>
              <a:rPr lang="ky-KG" sz="2400" b="1" dirty="0" smtClean="0">
                <a:latin typeface="Arial" pitchFamily="34" charset="0"/>
                <a:cs typeface="Arial" pitchFamily="34" charset="0"/>
              </a:rPr>
              <a:t>Анын аскери Алма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ky-KG" sz="2400" b="1" dirty="0" smtClean="0">
                <a:latin typeface="Arial" pitchFamily="34" charset="0"/>
                <a:cs typeface="Arial" pitchFamily="34" charset="0"/>
              </a:rPr>
              <a:t>Ата менен Ташкенттен келген 1,6 миңге жакын падыша аскери менен беттешкен.</a:t>
            </a:r>
            <a:br>
              <a:rPr lang="ky-KG" sz="2400" b="1" dirty="0" smtClean="0">
                <a:latin typeface="Arial" pitchFamily="34" charset="0"/>
                <a:cs typeface="Arial" pitchFamily="34" charset="0"/>
              </a:rPr>
            </a:br>
            <a:endParaRPr lang="ru-RU" sz="24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7650" name="Picture 2" descr="D:\Фото Инсан\Стр_144_1_Канат хан.t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034" y="1285860"/>
            <a:ext cx="4143403" cy="521497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  <p:pic>
        <p:nvPicPr>
          <p:cNvPr id="5" name="Picture 2" descr="D:\Фото Инсан\Стр_144_1_Канат хан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67544" y="1268760"/>
            <a:ext cx="4143403" cy="521497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379191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81" y="1"/>
            <a:ext cx="9144000" cy="70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2215150" y="836712"/>
            <a:ext cx="4713700" cy="1080120"/>
          </a:xfrm>
          <a:prstGeom prst="rect">
            <a:avLst/>
          </a:prstGeom>
          <a:gradFill rotWithShape="1">
            <a:gsLst>
              <a:gs pos="0">
                <a:srgbClr val="D7A449"/>
              </a:gs>
              <a:gs pos="50000">
                <a:schemeClr val="bg1"/>
              </a:gs>
              <a:gs pos="100000">
                <a:srgbClr val="D7A449"/>
              </a:gs>
            </a:gsLst>
            <a:lin ang="5400000" scaled="1"/>
          </a:gra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ky-KG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ky-KG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ky-KG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ky-KG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ky-KG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ркүн. </a:t>
            </a:r>
            <a:endParaRPr lang="ky-KG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07021" y="2636912"/>
            <a:ext cx="608532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y-KG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5.Көтөрүлүш </a:t>
            </a:r>
            <a:r>
              <a:rPr lang="ky-KG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кандайча </a:t>
            </a:r>
          </a:p>
          <a:p>
            <a:r>
              <a:rPr lang="ky-KG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y-KG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ky-KG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басылган</a:t>
            </a:r>
            <a:r>
              <a:rPr lang="ky-KG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56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47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2215150" y="836712"/>
            <a:ext cx="4713700" cy="1080120"/>
          </a:xfrm>
          <a:prstGeom prst="rect">
            <a:avLst/>
          </a:prstGeom>
          <a:gradFill rotWithShape="1">
            <a:gsLst>
              <a:gs pos="0">
                <a:srgbClr val="D7A449"/>
              </a:gs>
              <a:gs pos="50000">
                <a:schemeClr val="bg1"/>
              </a:gs>
              <a:gs pos="100000">
                <a:srgbClr val="D7A449"/>
              </a:gs>
            </a:gsLst>
            <a:lin ang="5400000" scaled="1"/>
          </a:gra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ky-KG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ky-KG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ky-KG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ky-KG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ky-KG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ркүн. </a:t>
            </a:r>
            <a:endParaRPr lang="ky-KG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6246" y="2630636"/>
            <a:ext cx="855150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y-KG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6. Аскердик талаа соттору деген </a:t>
            </a:r>
            <a:br>
              <a:rPr lang="ky-KG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ky-KG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эмне,ал эмне үчүн түзүлгөн?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52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714380"/>
          </a:xfr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y-K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Көтөрүлүшчүлөрдү жазалоо</a:t>
            </a:r>
            <a:endParaRPr lang="ru-RU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92624007"/>
              </p:ext>
            </p:extLst>
          </p:nvPr>
        </p:nvGraphicFramePr>
        <p:xfrm>
          <a:off x="683568" y="1124744"/>
          <a:ext cx="8072494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014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47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2215150" y="836712"/>
            <a:ext cx="4713700" cy="1080120"/>
          </a:xfrm>
          <a:prstGeom prst="rect">
            <a:avLst/>
          </a:prstGeom>
          <a:gradFill rotWithShape="1">
            <a:gsLst>
              <a:gs pos="0">
                <a:srgbClr val="D7A449"/>
              </a:gs>
              <a:gs pos="50000">
                <a:schemeClr val="bg1"/>
              </a:gs>
              <a:gs pos="100000">
                <a:srgbClr val="D7A449"/>
              </a:gs>
            </a:gsLst>
            <a:lin ang="5400000" scaled="1"/>
          </a:gra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ky-KG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ky-KG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ky-KG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ky-KG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ky-KG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ркүн. </a:t>
            </a:r>
            <a:endParaRPr lang="ky-KG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8189" y="2762179"/>
            <a:ext cx="816762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y-KG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7. Кыргыздар </a:t>
            </a:r>
            <a:r>
              <a:rPr lang="ky-KG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Кытайга  кандай</a:t>
            </a:r>
            <a:r>
              <a:rPr lang="ky-KG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ky-KG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ky-KG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багыттар  менен  жөнөшкөн?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14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872"/>
            <a:ext cx="9144000" cy="6834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C:\Users\User\Desktop\4330289b6513261f7b99eb0c26d0b83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" y="627062"/>
            <a:ext cx="9094788" cy="5970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054086" y="3861048"/>
            <a:ext cx="1089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y-KG" sz="2400" b="1" dirty="0" smtClean="0">
                <a:solidFill>
                  <a:srgbClr val="FF0000"/>
                </a:solidFill>
              </a:rPr>
              <a:t>Кулжа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96606" y="5389809"/>
            <a:ext cx="11287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y-KG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Кашкар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02677" y="4909230"/>
            <a:ext cx="1426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y-KG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Үчтурфан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2483768" y="188640"/>
            <a:ext cx="3580799" cy="67322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Үркүн</a:t>
            </a:r>
            <a:endParaRPr lang="ru-RU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Стрелка вниз 60"/>
          <p:cNvSpPr/>
          <p:nvPr/>
        </p:nvSpPr>
        <p:spPr>
          <a:xfrm flipH="1">
            <a:off x="8453843" y="980728"/>
            <a:ext cx="145200" cy="288032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Стрелка вниз 66"/>
          <p:cNvSpPr/>
          <p:nvPr/>
        </p:nvSpPr>
        <p:spPr>
          <a:xfrm rot="19716084">
            <a:off x="7827325" y="2051065"/>
            <a:ext cx="196871" cy="1985335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Стрелка вниз 67"/>
          <p:cNvSpPr/>
          <p:nvPr/>
        </p:nvSpPr>
        <p:spPr>
          <a:xfrm rot="20974102">
            <a:off x="7162952" y="2732736"/>
            <a:ext cx="149281" cy="222849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Стрелка вниз 69"/>
          <p:cNvSpPr/>
          <p:nvPr/>
        </p:nvSpPr>
        <p:spPr>
          <a:xfrm rot="20093687">
            <a:off x="6238958" y="2235345"/>
            <a:ext cx="136966" cy="279523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трелка вниз 70"/>
          <p:cNvSpPr/>
          <p:nvPr/>
        </p:nvSpPr>
        <p:spPr>
          <a:xfrm>
            <a:off x="4987434" y="3440934"/>
            <a:ext cx="173557" cy="1999923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Стрелка вниз 72"/>
          <p:cNvSpPr/>
          <p:nvPr/>
        </p:nvSpPr>
        <p:spPr>
          <a:xfrm rot="18671351">
            <a:off x="4156444" y="4001482"/>
            <a:ext cx="137736" cy="1614589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31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70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2215150" y="836712"/>
            <a:ext cx="4713700" cy="1080120"/>
          </a:xfrm>
          <a:prstGeom prst="rect">
            <a:avLst/>
          </a:prstGeom>
          <a:gradFill rotWithShape="1">
            <a:gsLst>
              <a:gs pos="0">
                <a:srgbClr val="D7A449"/>
              </a:gs>
              <a:gs pos="50000">
                <a:schemeClr val="bg1"/>
              </a:gs>
              <a:gs pos="100000">
                <a:srgbClr val="D7A449"/>
              </a:gs>
            </a:gsLst>
            <a:lin ang="5400000" scaled="1"/>
          </a:gra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ky-KG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ky-KG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ky-KG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ky-KG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ky-KG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ркүн. </a:t>
            </a:r>
            <a:endParaRPr lang="ky-KG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1640" y="2636912"/>
            <a:ext cx="8280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y-KG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ky-KG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ky-KG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y-KG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Көтөрүлүштүн   кандай </a:t>
            </a:r>
          </a:p>
          <a:p>
            <a:r>
              <a:rPr lang="ky-KG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y-KG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тарыхый мааниси бар</a:t>
            </a:r>
            <a:r>
              <a:rPr lang="ky-KG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99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872"/>
            <a:ext cx="9144000" cy="6834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80828" y="2780928"/>
            <a:ext cx="6264696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Баалоо:</a:t>
            </a:r>
            <a:r>
              <a:rPr lang="ky-KG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Өзүн өзү баалоо.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60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872"/>
            <a:ext cx="9144000" cy="6834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80828" y="2780928"/>
            <a:ext cx="6264696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Жыйынтыкт</a:t>
            </a:r>
            <a:r>
              <a:rPr lang="ky-KG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оо</a:t>
            </a:r>
            <a:r>
              <a:rPr lang="ky-KG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ky-KG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y-KG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Гугл форма аркылуу тесттик суроолор.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82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872"/>
            <a:ext cx="9144000" cy="6834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253634" y="692696"/>
            <a:ext cx="7062781" cy="51125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Үй тапшырма.</a:t>
            </a:r>
            <a:endParaRPr lang="ky-KG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y-KG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Окуу китебинен</a:t>
            </a:r>
          </a:p>
          <a:p>
            <a:pPr algn="ctr"/>
            <a:r>
              <a:rPr lang="ky-KG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Кыргызстандын 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XIX</a:t>
            </a:r>
            <a:r>
              <a:rPr lang="ky-KG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к.ортосунан 1917-ж</a:t>
            </a:r>
          </a:p>
          <a:p>
            <a:pPr algn="ctr"/>
            <a:r>
              <a:rPr lang="ky-KG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</a:t>
            </a:r>
            <a:r>
              <a:rPr lang="ky-KG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ейинки маданияты деген теманы окуйсуңар.Төмөнкү суроолорго жооп бересиңер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58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89"/>
            <a:ext cx="9144000" cy="6834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C:\Users\User\Desktop\загружено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622" y="764704"/>
            <a:ext cx="5616624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27784" y="5085184"/>
            <a:ext cx="35830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y-KG" sz="4000" dirty="0" smtClean="0">
                <a:latin typeface="Arial" pitchFamily="34" charset="0"/>
                <a:cs typeface="Arial" pitchFamily="34" charset="0"/>
              </a:rPr>
              <a:t>Т.Сатылганов.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28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872"/>
            <a:ext cx="9144000" cy="6834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9552" y="692696"/>
            <a:ext cx="8280920" cy="51125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Үй тапшырма</a:t>
            </a:r>
          </a:p>
          <a:p>
            <a:r>
              <a:rPr lang="ky-KG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Кыргыз элинин салтуу маданияты кандайча өнүккөн?</a:t>
            </a:r>
          </a:p>
          <a:p>
            <a:r>
              <a:rPr lang="ky-KG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Турак жайда,кийим-кечеде жана тамак ашта кандай өзгөрүүлөр болгон?</a:t>
            </a:r>
          </a:p>
          <a:p>
            <a:r>
              <a:rPr lang="ky-KG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 Акындык өнөр кандайча өнүккөн?</a:t>
            </a:r>
          </a:p>
          <a:p>
            <a:r>
              <a:rPr lang="ky-KG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 Кыргыз элинин акылман ойчулдарынын кандай чыгармаларын окудуңар?</a:t>
            </a:r>
            <a:endParaRPr lang="ky-KG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18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0" y="0"/>
            <a:ext cx="9144000" cy="6847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3046558" y="664956"/>
            <a:ext cx="3096344" cy="1066056"/>
          </a:xfrm>
          <a:prstGeom prst="rect">
            <a:avLst/>
          </a:prstGeom>
          <a:gradFill rotWithShape="1">
            <a:gsLst>
              <a:gs pos="0">
                <a:srgbClr val="D7A449"/>
              </a:gs>
              <a:gs pos="50000">
                <a:schemeClr val="bg1"/>
              </a:gs>
              <a:gs pos="100000">
                <a:srgbClr val="D7A449"/>
              </a:gs>
            </a:gsLst>
            <a:lin ang="5400000" scaled="1"/>
          </a:gra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ky-KG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ky-KG" sz="4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y-KG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Тема:</a:t>
            </a:r>
            <a:endParaRPr lang="ky-KG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y-KG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ky-KG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1475656" y="2276872"/>
            <a:ext cx="6696744" cy="3024336"/>
          </a:xfrm>
          <a:prstGeom prst="rect">
            <a:avLst/>
          </a:prstGeom>
          <a:gradFill rotWithShape="1">
            <a:gsLst>
              <a:gs pos="0">
                <a:srgbClr val="D7A449"/>
              </a:gs>
              <a:gs pos="50000">
                <a:schemeClr val="bg1"/>
              </a:gs>
              <a:gs pos="100000">
                <a:srgbClr val="D7A449"/>
              </a:gs>
            </a:gsLst>
            <a:lin ang="5400000" scaled="1"/>
          </a:gra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ky-KG" sz="3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ky-KG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82847" y="2636912"/>
            <a:ext cx="4882362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y-KG" sz="4400" b="1" dirty="0" smtClean="0">
                <a:solidFill>
                  <a:srgbClr val="002060"/>
                </a:solidFill>
              </a:rPr>
              <a:t>Кыргызстандагы  </a:t>
            </a:r>
          </a:p>
          <a:p>
            <a:pPr algn="ctr"/>
            <a:r>
              <a:rPr lang="ky-KG" sz="4400" b="1" dirty="0">
                <a:solidFill>
                  <a:srgbClr val="002060"/>
                </a:solidFill>
              </a:rPr>
              <a:t>у</a:t>
            </a:r>
            <a:r>
              <a:rPr lang="ky-KG" sz="4400" b="1" dirty="0" smtClean="0">
                <a:solidFill>
                  <a:srgbClr val="002060"/>
                </a:solidFill>
              </a:rPr>
              <a:t>луттук-боштондук</a:t>
            </a:r>
          </a:p>
          <a:p>
            <a:pPr algn="ctr"/>
            <a:r>
              <a:rPr lang="ky-KG" sz="4400" b="1" dirty="0">
                <a:solidFill>
                  <a:srgbClr val="002060"/>
                </a:solidFill>
              </a:rPr>
              <a:t> </a:t>
            </a:r>
            <a:r>
              <a:rPr lang="ky-KG" sz="4400" b="1" dirty="0" smtClean="0">
                <a:solidFill>
                  <a:srgbClr val="002060"/>
                </a:solidFill>
              </a:rPr>
              <a:t>  күрөш.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10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0" y="0"/>
            <a:ext cx="9144000" cy="6847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 descr="C:\Users\User\Desktop\4330289b6513261f7b99eb0c26d0b83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42" y="332656"/>
            <a:ext cx="9113258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вал 4"/>
          <p:cNvSpPr/>
          <p:nvPr/>
        </p:nvSpPr>
        <p:spPr>
          <a:xfrm>
            <a:off x="3681095" y="2823185"/>
            <a:ext cx="154221" cy="18257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 flipH="1">
            <a:off x="3093427" y="3961632"/>
            <a:ext cx="306034" cy="33602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28329" y="3993088"/>
            <a:ext cx="1161129" cy="30801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y-KG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Анжиян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67906" y="3659336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y-KG" dirty="0" smtClean="0"/>
              <a:t>1898-ж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000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0" y="0"/>
            <a:ext cx="9144000" cy="6847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2123728" y="692696"/>
            <a:ext cx="5661101" cy="1066056"/>
          </a:xfrm>
          <a:prstGeom prst="rect">
            <a:avLst/>
          </a:prstGeom>
          <a:gradFill rotWithShape="1">
            <a:gsLst>
              <a:gs pos="0">
                <a:srgbClr val="D7A449"/>
              </a:gs>
              <a:gs pos="50000">
                <a:schemeClr val="bg1"/>
              </a:gs>
              <a:gs pos="100000">
                <a:srgbClr val="D7A449"/>
              </a:gs>
            </a:gsLst>
            <a:lin ang="5400000" scaled="1"/>
          </a:gra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ky-KG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ky-KG" sz="4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y-KG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План:</a:t>
            </a:r>
            <a:endParaRPr lang="ky-KG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y-KG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ky-KG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971600" y="2276872"/>
            <a:ext cx="7704856" cy="3384376"/>
          </a:xfrm>
          <a:prstGeom prst="rect">
            <a:avLst/>
          </a:prstGeom>
          <a:gradFill rotWithShape="1">
            <a:gsLst>
              <a:gs pos="0">
                <a:srgbClr val="D7A449"/>
              </a:gs>
              <a:gs pos="50000">
                <a:schemeClr val="bg1"/>
              </a:gs>
              <a:gs pos="100000">
                <a:srgbClr val="D7A449"/>
              </a:gs>
            </a:gsLst>
            <a:lin ang="5400000" scaled="1"/>
          </a:gra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ky-KG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ky-KG" sz="3600" dirty="0">
                <a:latin typeface="Times New Roman" pitchFamily="18" charset="0"/>
                <a:cs typeface="Times New Roman" pitchFamily="18" charset="0"/>
              </a:rPr>
              <a:t>)  Анжиян көтөрүлүшү. </a:t>
            </a:r>
            <a:endParaRPr lang="ky-KG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y-KG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sz="3600" dirty="0" smtClean="0">
                <a:latin typeface="Times New Roman" pitchFamily="18" charset="0"/>
                <a:cs typeface="Times New Roman" pitchFamily="18" charset="0"/>
              </a:rPr>
              <a:t>  б)  1916-жылдагы көтөрүлүш. </a:t>
            </a:r>
          </a:p>
          <a:p>
            <a:r>
              <a:rPr lang="ky-KG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sz="3600" dirty="0" smtClean="0">
                <a:latin typeface="Times New Roman" pitchFamily="18" charset="0"/>
                <a:cs typeface="Times New Roman" pitchFamily="18" charset="0"/>
              </a:rPr>
              <a:t>  в)   Көтөрүлүштүн жүрүшү  жана</a:t>
            </a:r>
          </a:p>
          <a:p>
            <a:r>
              <a:rPr lang="ky-KG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sz="3600" dirty="0" smtClean="0">
                <a:latin typeface="Times New Roman" pitchFamily="18" charset="0"/>
                <a:cs typeface="Times New Roman" pitchFamily="18" charset="0"/>
              </a:rPr>
              <a:t>           тарыхый мааниси.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ky-KG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49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7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938420" y="548680"/>
            <a:ext cx="7488832" cy="1080120"/>
          </a:xfrm>
          <a:prstGeom prst="rect">
            <a:avLst/>
          </a:prstGeom>
          <a:gradFill rotWithShape="1">
            <a:gsLst>
              <a:gs pos="0">
                <a:srgbClr val="D7A449"/>
              </a:gs>
              <a:gs pos="50000">
                <a:schemeClr val="bg1"/>
              </a:gs>
              <a:gs pos="100000">
                <a:srgbClr val="D7A449"/>
              </a:gs>
            </a:gsLst>
            <a:lin ang="5400000" scaled="1"/>
          </a:gra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ky-KG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ky-KG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ky-KG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Анжиян көтөрүлүшү. </a:t>
            </a:r>
          </a:p>
          <a:p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66484" y="2564904"/>
            <a:ext cx="713002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AutoNum type="arabicPeriod"/>
            </a:pPr>
            <a:r>
              <a:rPr lang="ky-KG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Көтөрүлүштүн  себептерин  </a:t>
            </a:r>
            <a:endParaRPr lang="en-US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ky-KG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атагыла</a:t>
            </a:r>
            <a:r>
              <a:rPr lang="ky-KG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6072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47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938420" y="548680"/>
            <a:ext cx="7488832" cy="1080120"/>
          </a:xfrm>
          <a:prstGeom prst="rect">
            <a:avLst/>
          </a:prstGeom>
          <a:gradFill rotWithShape="1">
            <a:gsLst>
              <a:gs pos="0">
                <a:srgbClr val="D7A449"/>
              </a:gs>
              <a:gs pos="50000">
                <a:schemeClr val="bg1"/>
              </a:gs>
              <a:gs pos="100000">
                <a:srgbClr val="D7A449"/>
              </a:gs>
            </a:gsLst>
            <a:lin ang="5400000" scaled="1"/>
          </a:gra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ky-KG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ky-KG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ky-KG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Анжиян көтөрүлүшү. </a:t>
            </a:r>
          </a:p>
          <a:p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2762180"/>
            <a:ext cx="600196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y-KG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y-KG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Көтөрүлүшкө  </a:t>
            </a:r>
            <a:r>
              <a:rPr lang="ky-KG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кимдер </a:t>
            </a:r>
            <a:endParaRPr lang="en-US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ky-KG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y-KG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катышкан?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9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47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938420" y="548680"/>
            <a:ext cx="7488832" cy="1080120"/>
          </a:xfrm>
          <a:prstGeom prst="rect">
            <a:avLst/>
          </a:prstGeom>
          <a:gradFill rotWithShape="1">
            <a:gsLst>
              <a:gs pos="0">
                <a:srgbClr val="D7A449"/>
              </a:gs>
              <a:gs pos="50000">
                <a:schemeClr val="bg1"/>
              </a:gs>
              <a:gs pos="100000">
                <a:srgbClr val="D7A449"/>
              </a:gs>
            </a:gsLst>
            <a:lin ang="5400000" scaled="1"/>
          </a:gra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ky-KG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ky-KG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ky-KG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Анжиян көтөрүлүшү. </a:t>
            </a:r>
          </a:p>
          <a:p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31640" y="2454404"/>
            <a:ext cx="61744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y-KG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Көтөрүлүштүн мүнөзү</a:t>
            </a:r>
          </a:p>
          <a:p>
            <a:r>
              <a:rPr lang="ky-KG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кандай болгон?</a:t>
            </a:r>
            <a:r>
              <a:rPr lang="ky-KG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y-KG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78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396</Words>
  <Application>Microsoft Office PowerPoint</Application>
  <PresentationFormat>Экран (4:3)</PresentationFormat>
  <Paragraphs>119</Paragraphs>
  <Slides>30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Канат  Убуке уулу            (Канат хан)</vt:lpstr>
      <vt:lpstr>Презентация PowerPoint</vt:lpstr>
      <vt:lpstr>Презентация PowerPoint</vt:lpstr>
      <vt:lpstr>Көтөрүлүшчүлөрдү жазалоо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26</cp:revision>
  <dcterms:created xsi:type="dcterms:W3CDTF">2021-01-25T15:36:36Z</dcterms:created>
  <dcterms:modified xsi:type="dcterms:W3CDTF">2021-01-27T17:20:01Z</dcterms:modified>
</cp:coreProperties>
</file>