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5" r:id="rId2"/>
    <p:sldMasterId id="2147483737" r:id="rId3"/>
    <p:sldMasterId id="2147483749" r:id="rId4"/>
    <p:sldMasterId id="2147483773" r:id="rId5"/>
    <p:sldMasterId id="2147483797" r:id="rId6"/>
    <p:sldMasterId id="2147483809" r:id="rId7"/>
    <p:sldMasterId id="2147483821" r:id="rId8"/>
    <p:sldMasterId id="2147483833" r:id="rId9"/>
    <p:sldMasterId id="2147483845" r:id="rId10"/>
    <p:sldMasterId id="2147483857" r:id="rId11"/>
    <p:sldMasterId id="2147483869" r:id="rId12"/>
    <p:sldMasterId id="2147483881" r:id="rId13"/>
    <p:sldMasterId id="2147483893" r:id="rId14"/>
    <p:sldMasterId id="2147483905" r:id="rId15"/>
    <p:sldMasterId id="2147483929" r:id="rId16"/>
    <p:sldMasterId id="2147483941" r:id="rId17"/>
  </p:sldMasterIdLst>
  <p:sldIdLst>
    <p:sldId id="275" r:id="rId18"/>
    <p:sldId id="256" r:id="rId19"/>
    <p:sldId id="276" r:id="rId20"/>
    <p:sldId id="277" r:id="rId21"/>
    <p:sldId id="292" r:id="rId22"/>
    <p:sldId id="257" r:id="rId23"/>
    <p:sldId id="258" r:id="rId24"/>
    <p:sldId id="268" r:id="rId25"/>
    <p:sldId id="271" r:id="rId26"/>
    <p:sldId id="295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293" r:id="rId36"/>
    <p:sldId id="289" r:id="rId37"/>
    <p:sldId id="270" r:id="rId38"/>
    <p:sldId id="273" r:id="rId39"/>
    <p:sldId id="290" r:id="rId40"/>
    <p:sldId id="294" r:id="rId41"/>
    <p:sldId id="291" r:id="rId42"/>
    <p:sldId id="28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85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535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693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629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086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4052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884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545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268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22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389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274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402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204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3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332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94591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819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279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872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659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5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9094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434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126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751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713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225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41285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017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713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032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8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7239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715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012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908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838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992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774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9274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806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400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36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311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934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290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29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860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254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618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135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10209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73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52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9700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67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031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970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422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645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358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518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592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1160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53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9044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218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2399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46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75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001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36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296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506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12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3136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4672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541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326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455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76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558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462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779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698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721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62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307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6283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79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2195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380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321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1599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649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905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248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47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579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4882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60229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490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90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0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16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84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0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14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5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45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5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29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45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5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4" name="Rectangle 46"/>
          <p:cNvSpPr/>
          <p:nvPr/>
        </p:nvSpPr>
        <p:spPr>
          <a:xfrm>
            <a:off x="6199717" y="-22225"/>
            <a:ext cx="46736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Rectangle 49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Rectangle 88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251" y="1516064"/>
            <a:ext cx="28448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A9F2962B-C698-4170-B35F-7BDA34643D39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784" y="5719764"/>
            <a:ext cx="377401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9718" y="5719764"/>
            <a:ext cx="8572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1EEEBD-AF75-4E9A-926A-A26369F56022}" type="slidenum">
              <a:rPr lang="ru-RU" altLang="uk-UA">
                <a:solidFill>
                  <a:srgbClr val="512539"/>
                </a:solidFill>
              </a:rPr>
              <a:pPr/>
              <a:t>‹#›</a:t>
            </a:fld>
            <a:endParaRPr lang="ru-RU" altLang="uk-UA">
              <a:solidFill>
                <a:srgbClr val="5125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216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D9B11-1AC2-4689-99DD-920826263F3D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C9DC-9DF5-4F8E-93B1-6411BFAB96D3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27498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512B-9B47-4B7D-BB8C-D6428E97A4CC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84D41-6904-4D9F-9790-E949B2C26729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95631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587EA-0C7C-4857-8DC2-4653CBF5712E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6FF2E3D-5F31-4823-95F1-A447C205DF4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7886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E251E-2BD7-467D-A15F-EAD1FF20CA30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489BD-0B9F-4B9E-948C-39922E2CAAF0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92508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53157-5627-4ACD-9D8B-6594E353E631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5EA8F-856B-4BA7-94A3-A1AE31F54942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91160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CE788-DD82-424E-A034-EA75B43B8D86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5FC68-4ED7-4AC9-B818-5AB9D4333154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08990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4" name="Rectangle 45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Rectangle 56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Rectangle 57"/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Rectangle 60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D073-0DEF-4C27-BC2C-3FA1B0B73F1F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9B64B3-3658-4F2E-B153-170465D89FA3}" type="slidenum">
              <a:rPr lang="ru-RU" altLang="uk-UA"/>
              <a:pPr/>
              <a:t>‹#›</a:t>
            </a:fld>
            <a:endParaRPr lang="ru-RU" altLang="uk-UA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31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4" name="Rectangle 93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Rectangle 100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Rectangle 101"/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Rectangle 104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4A7AC-B303-43BA-985F-A9A7C6D15C6D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7F57D-9695-47A1-9685-6B9FF75FD3D7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52999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84F93-D0AB-4E04-BF4F-43E5F5B382B6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3A6F7-D730-44BC-AEF5-B8CE9845D43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12755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FE611-C2CE-43F6-91B2-8EF75588DE2B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A0CB7-7429-4787-9F47-C8A9430AA3BA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8052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5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4" name="Rectangle 46"/>
          <p:cNvSpPr/>
          <p:nvPr/>
        </p:nvSpPr>
        <p:spPr>
          <a:xfrm>
            <a:off x="6199717" y="-22225"/>
            <a:ext cx="46736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Rectangle 49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Rectangle 88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251" y="1516064"/>
            <a:ext cx="28448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A9F2962B-C698-4170-B35F-7BDA34643D39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784" y="5719764"/>
            <a:ext cx="377401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9718" y="5719764"/>
            <a:ext cx="8572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1EEEBD-AF75-4E9A-926A-A26369F56022}" type="slidenum">
              <a:rPr lang="ru-RU" altLang="uk-UA">
                <a:solidFill>
                  <a:srgbClr val="512539"/>
                </a:solidFill>
              </a:rPr>
              <a:pPr/>
              <a:t>‹#›</a:t>
            </a:fld>
            <a:endParaRPr lang="ru-RU" altLang="uk-UA">
              <a:solidFill>
                <a:srgbClr val="5125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85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D9B11-1AC2-4689-99DD-920826263F3D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C9DC-9DF5-4F8E-93B1-6411BFAB96D3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7474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512B-9B47-4B7D-BB8C-D6428E97A4CC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84D41-6904-4D9F-9790-E949B2C26729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646364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587EA-0C7C-4857-8DC2-4653CBF5712E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6FF2E3D-5F31-4823-95F1-A447C205DF4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33062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E251E-2BD7-467D-A15F-EAD1FF20CA30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489BD-0B9F-4B9E-948C-39922E2CAAF0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59211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53157-5627-4ACD-9D8B-6594E353E631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5EA8F-856B-4BA7-94A3-A1AE31F54942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400506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CE788-DD82-424E-A034-EA75B43B8D86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5FC68-4ED7-4AC9-B818-5AB9D4333154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92745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4" name="Rectangle 45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Rectangle 56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Rectangle 57"/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Rectangle 60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D073-0DEF-4C27-BC2C-3FA1B0B73F1F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9B64B3-3658-4F2E-B153-170465D89FA3}" type="slidenum">
              <a:rPr lang="ru-RU" altLang="uk-UA"/>
              <a:pPr/>
              <a:t>‹#›</a:t>
            </a:fld>
            <a:endParaRPr lang="ru-RU" altLang="uk-UA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060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4" name="Rectangle 93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Rectangle 100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Rectangle 101"/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Rectangle 104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4A7AC-B303-43BA-985F-A9A7C6D15C6D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7F57D-9695-47A1-9685-6B9FF75FD3D7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41069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84F93-D0AB-4E04-BF4F-43E5F5B382B6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3A6F7-D730-44BC-AEF5-B8CE9845D43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09183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0488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FE611-C2CE-43F6-91B2-8EF75588DE2B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A0CB7-7429-4787-9F47-C8A9430AA3BA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20956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35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23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74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81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80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18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32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64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8313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1416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11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584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34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3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99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10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237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637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6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2961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756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859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62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792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7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455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91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453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614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4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3780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719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759848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74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408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224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153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82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116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454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7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492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383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429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236762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589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312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714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615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88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50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4CC3DB-8D16-47E1-886B-C0C53C91BA0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9DBFEC-4CCD-4BD7-8225-4D2E480B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1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5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9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7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9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9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2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4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D30A3-7B73-4726-A9DC-718F040B07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7BEE9-8137-4B7A-A647-E6864F09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1D4E"/>
            </a:gs>
            <a:gs pos="62000">
              <a:srgbClr val="503849"/>
            </a:gs>
            <a:gs pos="100000">
              <a:srgbClr val="4A384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406400" y="0"/>
            <a:ext cx="13243984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375"/>
            <a:ext cx="109728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81185" y="-22225"/>
            <a:ext cx="4906433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390652" y="1027113"/>
            <a:ext cx="93662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90652" y="2324100"/>
            <a:ext cx="9036049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767" y="2238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C94E91-9C01-4BA5-B137-18A4D586E9FB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9134" y="5851526"/>
            <a:ext cx="4669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9717" y="223839"/>
            <a:ext cx="177588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EFEFE"/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ADFB18-1784-4A3F-8EBD-E05388A6E508}" type="slidenum">
              <a:rPr lang="ru-RU" altLang="uk-UA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uk-UA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1D4E"/>
            </a:gs>
            <a:gs pos="62000">
              <a:srgbClr val="503849"/>
            </a:gs>
            <a:gs pos="100000">
              <a:srgbClr val="4A384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406400" y="0"/>
            <a:ext cx="13243984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375"/>
            <a:ext cx="109728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81185" y="-22225"/>
            <a:ext cx="4906433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390652" y="1027113"/>
            <a:ext cx="93662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90652" y="2324100"/>
            <a:ext cx="9036049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767" y="2238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C94E91-9C01-4BA5-B137-18A4D586E9FB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9134" y="5851526"/>
            <a:ext cx="4669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5125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9717" y="223839"/>
            <a:ext cx="177588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EFEFE"/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ADFB18-1784-4A3F-8EBD-E05388A6E508}" type="slidenum">
              <a:rPr lang="ru-RU" altLang="uk-UA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uk-UA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53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3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2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6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7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1ED916C-FDA8-4677-9D39-8745B3629184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19.02.2021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BCECD28-99D7-4158-A4BA-6179257363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2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5.jpeg"/><Relationship Id="rId26" Type="http://schemas.openxmlformats.org/officeDocument/2006/relationships/image" Target="../media/image41.png"/><Relationship Id="rId3" Type="http://schemas.openxmlformats.org/officeDocument/2006/relationships/image" Target="../media/image22.jpg"/><Relationship Id="rId21" Type="http://schemas.openxmlformats.org/officeDocument/2006/relationships/image" Target="../media/image37.jpeg"/><Relationship Id="rId34" Type="http://schemas.openxmlformats.org/officeDocument/2006/relationships/image" Target="../media/image45.jp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4.jpeg"/><Relationship Id="rId25" Type="http://schemas.openxmlformats.org/officeDocument/2006/relationships/image" Target="../media/image40.jpg"/><Relationship Id="rId33" Type="http://schemas.microsoft.com/office/2007/relationships/hdphoto" Target="../media/hdphoto4.wdp"/><Relationship Id="rId2" Type="http://schemas.openxmlformats.org/officeDocument/2006/relationships/image" Target="../media/image21.jpeg"/><Relationship Id="rId16" Type="http://schemas.openxmlformats.org/officeDocument/2006/relationships/image" Target="../media/image33.jpeg"/><Relationship Id="rId20" Type="http://schemas.microsoft.com/office/2007/relationships/hdphoto" Target="../media/hdphoto2.wdp"/><Relationship Id="rId29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slide" Target="slide4.xml"/><Relationship Id="rId32" Type="http://schemas.openxmlformats.org/officeDocument/2006/relationships/image" Target="../media/image44.png"/><Relationship Id="rId5" Type="http://schemas.openxmlformats.org/officeDocument/2006/relationships/image" Target="../media/image23.png"/><Relationship Id="rId15" Type="http://schemas.microsoft.com/office/2007/relationships/hdphoto" Target="../media/hdphoto1.wdp"/><Relationship Id="rId23" Type="http://schemas.openxmlformats.org/officeDocument/2006/relationships/image" Target="../media/image39.png"/><Relationship Id="rId28" Type="http://schemas.openxmlformats.org/officeDocument/2006/relationships/slide" Target="slide6.xml"/><Relationship Id="rId36" Type="http://schemas.microsoft.com/office/2007/relationships/hdphoto" Target="../media/hdphoto5.wdp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31" Type="http://schemas.openxmlformats.org/officeDocument/2006/relationships/image" Target="../media/image43.jpg"/><Relationship Id="rId4" Type="http://schemas.openxmlformats.org/officeDocument/2006/relationships/slide" Target="slide2.xml"/><Relationship Id="rId9" Type="http://schemas.openxmlformats.org/officeDocument/2006/relationships/image" Target="../media/image27.jpeg"/><Relationship Id="rId14" Type="http://schemas.openxmlformats.org/officeDocument/2006/relationships/image" Target="../media/image32.png"/><Relationship Id="rId22" Type="http://schemas.openxmlformats.org/officeDocument/2006/relationships/image" Target="../media/image38.jpeg"/><Relationship Id="rId27" Type="http://schemas.microsoft.com/office/2007/relationships/hdphoto" Target="../media/hdphoto3.wdp"/><Relationship Id="rId30" Type="http://schemas.openxmlformats.org/officeDocument/2006/relationships/slide" Target="slide5.xml"/><Relationship Id="rId35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14500" y="142853"/>
            <a:ext cx="6882462" cy="104951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i="1" spc="50" dirty="0">
                <a:ln w="11430"/>
                <a:solidFill>
                  <a:srgbClr val="964305">
                    <a:lumMod val="60000"/>
                    <a:lumOff val="4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ill Sans Ultra Bold" pitchFamily="34" charset="0"/>
              </a:rPr>
              <a:t>Welcome </a:t>
            </a:r>
          </a:p>
          <a:p>
            <a:pPr algn="ctr"/>
            <a:r>
              <a:rPr lang="en-US" sz="8800" b="1" i="1" spc="50" dirty="0">
                <a:ln w="11430"/>
                <a:solidFill>
                  <a:srgbClr val="964305">
                    <a:lumMod val="60000"/>
                    <a:lumOff val="4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ill Sans Ultra Bold" pitchFamily="34" charset="0"/>
              </a:rPr>
              <a:t>to </a:t>
            </a:r>
          </a:p>
          <a:p>
            <a:pPr algn="ctr"/>
            <a:r>
              <a:rPr lang="en-US" sz="8800" b="1" i="1" spc="50" dirty="0">
                <a:ln w="11430"/>
                <a:solidFill>
                  <a:srgbClr val="964305">
                    <a:lumMod val="60000"/>
                    <a:lumOff val="4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ill Sans Ultra Bold" pitchFamily="34" charset="0"/>
              </a:rPr>
              <a:t>our </a:t>
            </a:r>
          </a:p>
          <a:p>
            <a:pPr algn="ctr"/>
            <a:r>
              <a:rPr lang="en-US" sz="8800" b="1" i="1" spc="50" dirty="0">
                <a:ln w="11430"/>
                <a:solidFill>
                  <a:srgbClr val="964305">
                    <a:lumMod val="60000"/>
                    <a:lumOff val="4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ill Sans Ultra Bold" pitchFamily="34" charset="0"/>
              </a:rPr>
              <a:t>lesson!</a:t>
            </a:r>
            <a:endParaRPr lang="ru-RU" sz="8800" b="1" i="1" spc="50" dirty="0">
              <a:ln w="11430"/>
              <a:solidFill>
                <a:srgbClr val="964305">
                  <a:lumMod val="60000"/>
                  <a:lumOff val="40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sz="5400" b="1" i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sz="5400" b="1" i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sz="5400" b="1" i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sz="5400" b="1" i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sz="5400" b="1" i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sz="5400" b="1" i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09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582" y="550594"/>
            <a:ext cx="9366249" cy="1143000"/>
          </a:xfrm>
        </p:spPr>
        <p:txBody>
          <a:bodyPr/>
          <a:lstStyle/>
          <a:p>
            <a:r>
              <a:rPr lang="en-US" dirty="0" smtClean="0"/>
              <a:t>                </a:t>
            </a:r>
            <a:r>
              <a:rPr lang="en-US" dirty="0" smtClean="0">
                <a:solidFill>
                  <a:srgbClr val="C00000"/>
                </a:solidFill>
              </a:rPr>
              <a:t>Vocabulary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0652" y="1970468"/>
            <a:ext cx="9036049" cy="3953814"/>
          </a:xfrm>
        </p:spPr>
        <p:txBody>
          <a:bodyPr/>
          <a:lstStyle/>
          <a:p>
            <a:r>
              <a:rPr lang="en-US" sz="3200" dirty="0" smtClean="0">
                <a:latin typeface="Bahnschrift Light" panose="020B0502040204020203" pitchFamily="34" charset="0"/>
              </a:rPr>
              <a:t>Living room [</a:t>
            </a:r>
            <a:r>
              <a:rPr lang="en-US" sz="3200" dirty="0" err="1" smtClean="0">
                <a:latin typeface="Bahnschrift Light" panose="020B0502040204020203" pitchFamily="34" charset="0"/>
              </a:rPr>
              <a:t>livi</a:t>
            </a:r>
            <a:r>
              <a:rPr lang="el-GR" sz="3200" dirty="0" smtClean="0">
                <a:latin typeface="Bahnschrift Light" panose="020B0502040204020203" pitchFamily="34" charset="0"/>
              </a:rPr>
              <a:t>η</a:t>
            </a:r>
            <a:r>
              <a:rPr lang="en-US" sz="3200" dirty="0" smtClean="0">
                <a:latin typeface="Bahnschrift Light" panose="020B0502040204020203" pitchFamily="34" charset="0"/>
              </a:rPr>
              <a:t> </a:t>
            </a:r>
            <a:r>
              <a:rPr lang="en-US" sz="3200" dirty="0" err="1" smtClean="0">
                <a:latin typeface="Bahnschrift Light" panose="020B0502040204020203" pitchFamily="34" charset="0"/>
              </a:rPr>
              <a:t>ru:m</a:t>
            </a:r>
            <a:r>
              <a:rPr lang="en-US" sz="3200" dirty="0" smtClean="0">
                <a:latin typeface="Bahnschrift Light" panose="020B0502040204020203" pitchFamily="34" charset="0"/>
              </a:rPr>
              <a:t>]</a:t>
            </a:r>
            <a:r>
              <a:rPr lang="ru-RU" sz="3200" dirty="0" smtClean="0">
                <a:latin typeface="Bahnschrift Light" panose="020B0502040204020203" pitchFamily="34" charset="0"/>
              </a:rPr>
              <a:t> – конок </a:t>
            </a:r>
            <a:r>
              <a:rPr lang="ru-RU" sz="3200" dirty="0" err="1" smtClean="0">
                <a:latin typeface="Bahnschrift Light" panose="020B0502040204020203" pitchFamily="34" charset="0"/>
              </a:rPr>
              <a:t>бөлмө</a:t>
            </a:r>
            <a:endParaRPr lang="en-US" sz="3200" dirty="0" smtClean="0">
              <a:latin typeface="Bahnschrift Light" panose="020B0502040204020203" pitchFamily="34" charset="0"/>
            </a:endParaRPr>
          </a:p>
          <a:p>
            <a:r>
              <a:rPr lang="en-US" sz="3200" dirty="0" smtClean="0">
                <a:latin typeface="Bahnschrift Light" panose="020B0502040204020203" pitchFamily="34" charset="0"/>
              </a:rPr>
              <a:t>Kitchen  [</a:t>
            </a:r>
            <a:r>
              <a:rPr lang="en-US" sz="3200" dirty="0" err="1" smtClean="0">
                <a:latin typeface="Bahnschrift Light" panose="020B0502040204020203" pitchFamily="34" charset="0"/>
              </a:rPr>
              <a:t>kit⌠in</a:t>
            </a:r>
            <a:r>
              <a:rPr lang="en-US" sz="3200" dirty="0" smtClean="0">
                <a:latin typeface="Bahnschrift Light" panose="020B0502040204020203" pitchFamily="34" charset="0"/>
              </a:rPr>
              <a:t>]</a:t>
            </a:r>
            <a:r>
              <a:rPr lang="ky-KG" sz="3200" dirty="0" smtClean="0">
                <a:latin typeface="Bahnschrift Light" panose="020B0502040204020203" pitchFamily="34" charset="0"/>
              </a:rPr>
              <a:t>- кухня</a:t>
            </a:r>
            <a:endParaRPr lang="en-US" sz="3200" dirty="0" smtClean="0">
              <a:latin typeface="Bahnschrift Light" panose="020B0502040204020203" pitchFamily="34" charset="0"/>
            </a:endParaRPr>
          </a:p>
          <a:p>
            <a:r>
              <a:rPr lang="en-US" sz="3200" dirty="0" smtClean="0">
                <a:latin typeface="Bahnschrift Light" panose="020B0502040204020203" pitchFamily="34" charset="0"/>
              </a:rPr>
              <a:t>Dining room[</a:t>
            </a:r>
            <a:r>
              <a:rPr lang="en-US" sz="3200" dirty="0" err="1" smtClean="0">
                <a:latin typeface="Bahnschrift Light" panose="020B0502040204020203" pitchFamily="34" charset="0"/>
              </a:rPr>
              <a:t>daini</a:t>
            </a:r>
            <a:r>
              <a:rPr lang="el-GR" sz="3200" dirty="0" smtClean="0">
                <a:latin typeface="Bahnschrift Light" panose="020B0502040204020203" pitchFamily="34" charset="0"/>
              </a:rPr>
              <a:t>η</a:t>
            </a:r>
            <a:r>
              <a:rPr lang="en-US" sz="3200" dirty="0" smtClean="0">
                <a:latin typeface="Bahnschrift Light" panose="020B0502040204020203" pitchFamily="34" charset="0"/>
              </a:rPr>
              <a:t> </a:t>
            </a:r>
            <a:r>
              <a:rPr lang="en-US" sz="3200" dirty="0" err="1" smtClean="0">
                <a:latin typeface="Bahnschrift Light" panose="020B0502040204020203" pitchFamily="34" charset="0"/>
              </a:rPr>
              <a:t>ru:m</a:t>
            </a:r>
            <a:r>
              <a:rPr lang="en-US" sz="3200" dirty="0" smtClean="0">
                <a:latin typeface="Bahnschrift Light" panose="020B0502040204020203" pitchFamily="34" charset="0"/>
              </a:rPr>
              <a:t>]</a:t>
            </a:r>
            <a:r>
              <a:rPr lang="ky-KG" sz="3200" dirty="0" smtClean="0">
                <a:latin typeface="Bahnschrift Light" panose="020B0502040204020203" pitchFamily="34" charset="0"/>
              </a:rPr>
              <a:t> -ашкана</a:t>
            </a:r>
            <a:endParaRPr lang="en-US" sz="3200" dirty="0" smtClean="0">
              <a:latin typeface="Bahnschrift Light" panose="020B0502040204020203" pitchFamily="34" charset="0"/>
            </a:endParaRPr>
          </a:p>
          <a:p>
            <a:r>
              <a:rPr lang="en-US" sz="3200" dirty="0" smtClean="0">
                <a:latin typeface="Bahnschrift Light" panose="020B0502040204020203" pitchFamily="34" charset="0"/>
              </a:rPr>
              <a:t>Bedroom  [ bed </a:t>
            </a:r>
            <a:r>
              <a:rPr lang="en-US" sz="3200" dirty="0" err="1" smtClean="0">
                <a:latin typeface="Bahnschrift Light" panose="020B0502040204020203" pitchFamily="34" charset="0"/>
              </a:rPr>
              <a:t>ru:m</a:t>
            </a:r>
            <a:r>
              <a:rPr lang="en-US" sz="3200" dirty="0" smtClean="0">
                <a:latin typeface="Bahnschrift Light" panose="020B0502040204020203" pitchFamily="34" charset="0"/>
              </a:rPr>
              <a:t>]-</a:t>
            </a:r>
            <a:r>
              <a:rPr lang="ky-KG" sz="3200" dirty="0" smtClean="0">
                <a:latin typeface="Bahnschrift Light" panose="020B0502040204020203" pitchFamily="34" charset="0"/>
              </a:rPr>
              <a:t>уктоочу бөлмө</a:t>
            </a:r>
            <a:endParaRPr lang="en-US" sz="3200" dirty="0" smtClean="0">
              <a:latin typeface="Bahnschrift Light" panose="020B0502040204020203" pitchFamily="34" charset="0"/>
            </a:endParaRPr>
          </a:p>
          <a:p>
            <a:r>
              <a:rPr lang="en-US" sz="3200" dirty="0" smtClean="0">
                <a:latin typeface="Bahnschrift Light" panose="020B0502040204020203" pitchFamily="34" charset="0"/>
              </a:rPr>
              <a:t>Bathroom   [</a:t>
            </a:r>
            <a:r>
              <a:rPr lang="en-US" sz="3200" dirty="0" err="1" smtClean="0">
                <a:latin typeface="Bahnschrift Light" panose="020B0502040204020203" pitchFamily="34" charset="0"/>
              </a:rPr>
              <a:t>ba</a:t>
            </a:r>
            <a:r>
              <a:rPr lang="en-US" sz="3200" dirty="0" smtClean="0">
                <a:latin typeface="Bahnschrift Light" panose="020B0502040204020203" pitchFamily="34" charset="0"/>
              </a:rPr>
              <a:t>:</a:t>
            </a:r>
            <a:r>
              <a:rPr lang="el-GR" sz="3200" dirty="0" smtClean="0">
                <a:latin typeface="Bahnschrift Light" panose="020B0502040204020203" pitchFamily="34" charset="0"/>
              </a:rPr>
              <a:t>θ</a:t>
            </a:r>
            <a:r>
              <a:rPr lang="en-US" sz="3200" dirty="0">
                <a:latin typeface="Bahnschrift Light" panose="020B0502040204020203" pitchFamily="34" charset="0"/>
              </a:rPr>
              <a:t> </a:t>
            </a:r>
            <a:r>
              <a:rPr lang="en-US" sz="3200" dirty="0" err="1" smtClean="0">
                <a:latin typeface="Bahnschrift Light" panose="020B0502040204020203" pitchFamily="34" charset="0"/>
              </a:rPr>
              <a:t>ru:m</a:t>
            </a:r>
            <a:r>
              <a:rPr lang="en-US" sz="3200" dirty="0" smtClean="0">
                <a:latin typeface="Bahnschrift Light" panose="020B0502040204020203" pitchFamily="34" charset="0"/>
              </a:rPr>
              <a:t>]-</a:t>
            </a:r>
            <a:r>
              <a:rPr lang="ky-KG" sz="3200" dirty="0" smtClean="0">
                <a:latin typeface="Bahnschrift Light" panose="020B0502040204020203" pitchFamily="34" charset="0"/>
              </a:rPr>
              <a:t>ванная</a:t>
            </a:r>
            <a:endParaRPr lang="en-US" sz="3200" dirty="0" smtClean="0">
              <a:latin typeface="Bahnschrift Light" panose="020B0502040204020203" pitchFamily="34" charset="0"/>
            </a:endParaRPr>
          </a:p>
          <a:p>
            <a:r>
              <a:rPr lang="en-US" sz="3200" dirty="0" smtClean="0">
                <a:latin typeface="Bahnschrift Light" panose="020B0502040204020203" pitchFamily="34" charset="0"/>
              </a:rPr>
              <a:t>toilet  [t</a:t>
            </a:r>
            <a:r>
              <a:rPr lang="ru-RU" sz="3200" dirty="0" smtClean="0">
                <a:latin typeface="Bahnschrift Light" panose="020B0502040204020203" pitchFamily="34" charset="0"/>
              </a:rPr>
              <a:t>о</a:t>
            </a:r>
            <a:r>
              <a:rPr lang="en-US" sz="3200" dirty="0" err="1" smtClean="0">
                <a:latin typeface="Bahnschrift Light" panose="020B0502040204020203" pitchFamily="34" charset="0"/>
              </a:rPr>
              <a:t>ilit</a:t>
            </a:r>
            <a:r>
              <a:rPr lang="en-US" sz="3200" dirty="0" smtClean="0">
                <a:latin typeface="Bahnschrift Light" panose="020B0502040204020203" pitchFamily="34" charset="0"/>
              </a:rPr>
              <a:t>]</a:t>
            </a:r>
            <a:r>
              <a:rPr lang="ky-KG" sz="3200" dirty="0" smtClean="0">
                <a:latin typeface="Bahnschrift Light" panose="020B0502040204020203" pitchFamily="34" charset="0"/>
              </a:rPr>
              <a:t>-даараткана</a:t>
            </a:r>
            <a:endParaRPr lang="ru-RU" sz="32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9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28412_w640_h640_barocco018118a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78702" y="1351935"/>
            <a:ext cx="8799226" cy="40296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94559" y="428604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475A8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it ?</a:t>
            </a:r>
            <a:endParaRPr lang="ru-RU" sz="5400" b="1" dirty="0">
              <a:ln w="11430"/>
              <a:solidFill>
                <a:srgbClr val="475A8D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5180" y="5568256"/>
            <a:ext cx="5280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475A8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is a bedroom.</a:t>
            </a:r>
            <a:endParaRPr lang="ru-RU" sz="5400" b="1" dirty="0">
              <a:ln w="11430"/>
              <a:solidFill>
                <a:srgbClr val="475A8D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8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5997" y="214290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475A8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it ?</a:t>
            </a:r>
            <a:endParaRPr lang="ru-RU" sz="5400" b="1" dirty="0">
              <a:ln w="11430"/>
              <a:solidFill>
                <a:srgbClr val="475A8D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 descr="1557362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42433" y="1142985"/>
            <a:ext cx="10045521" cy="441127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4311863" y="5786454"/>
            <a:ext cx="3456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475A8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is a hall.</a:t>
            </a:r>
            <a:endParaRPr lang="ru-RU" sz="5400" b="1" dirty="0">
              <a:ln w="11430"/>
              <a:solidFill>
                <a:srgbClr val="475A8D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4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65997" y="214290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008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it ?</a:t>
            </a:r>
            <a:endParaRPr lang="ru-RU" sz="5400" b="1" dirty="0">
              <a:ln w="11430"/>
              <a:solidFill>
                <a:srgbClr val="008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 descr="48987264_47818616_1250940286_Reflex_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43987" y="1285861"/>
            <a:ext cx="10283252" cy="41433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37257" y="5572140"/>
            <a:ext cx="4695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00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is a kitchen.</a:t>
            </a:r>
            <a:endParaRPr lang="ru-RU" sz="5400" b="1" dirty="0">
              <a:ln w="11430"/>
              <a:solidFill>
                <a:srgbClr val="00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25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65997" y="142852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475A8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it ?</a:t>
            </a:r>
            <a:endParaRPr lang="ru-RU" sz="5400" b="1" dirty="0">
              <a:ln w="11430"/>
              <a:solidFill>
                <a:srgbClr val="475A8D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 descr="f_4df8ab1ff13e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23869" y="1285861"/>
            <a:ext cx="10073390" cy="40862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96678" y="5500702"/>
            <a:ext cx="5547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E7DEC9">
                    <a:lumMod val="1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is a bathroom.</a:t>
            </a:r>
            <a:endParaRPr lang="ru-RU" sz="5400" b="1" dirty="0">
              <a:ln w="11430"/>
              <a:solidFill>
                <a:srgbClr val="E7DEC9">
                  <a:lumMod val="1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21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5800" y="620688"/>
            <a:ext cx="4144504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it ?</a:t>
            </a:r>
            <a:r>
              <a:rPr lang="ru-RU" sz="44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4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28676" name="Picture 4" descr="Картинки по запросу туалет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44184" y="1454268"/>
            <a:ext cx="8812256" cy="3918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15680" y="5589241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1430"/>
                <a:solidFill>
                  <a:srgbClr val="E7DEC9">
                    <a:lumMod val="1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is a toilet.</a:t>
            </a:r>
            <a:endParaRPr lang="ru-RU" sz="4800" b="1" dirty="0">
              <a:ln w="11430"/>
              <a:solidFill>
                <a:srgbClr val="E7DEC9">
                  <a:lumMod val="1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9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4559" y="142852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475A8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it ?</a:t>
            </a:r>
            <a:endParaRPr lang="ru-RU" sz="5400" b="1" dirty="0">
              <a:ln w="11430"/>
              <a:solidFill>
                <a:srgbClr val="475A8D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 descr="irena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93889" y="1066182"/>
            <a:ext cx="10148341" cy="41487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90483" y="5214950"/>
            <a:ext cx="601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E7DEC9">
                    <a:lumMod val="1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is a living-room.</a:t>
            </a:r>
            <a:endParaRPr lang="ru-RU" sz="5400" b="1" dirty="0">
              <a:ln w="11430"/>
              <a:solidFill>
                <a:srgbClr val="E7DEC9">
                  <a:lumMod val="1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6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4559" y="142852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475A8D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it ?</a:t>
            </a:r>
            <a:endParaRPr lang="ru-RU" sz="5400" b="1" dirty="0">
              <a:ln w="11430"/>
              <a:solidFill>
                <a:srgbClr val="475A8D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 descr="fotografii_intererov_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63907" y="1066182"/>
            <a:ext cx="9923489" cy="42916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80178" y="5357826"/>
            <a:ext cx="6284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E7DEC9">
                    <a:lumMod val="1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is a dining-room.</a:t>
            </a:r>
            <a:endParaRPr lang="ru-RU" sz="5400" b="1" dirty="0">
              <a:ln w="11430"/>
              <a:solidFill>
                <a:srgbClr val="E7DEC9">
                  <a:lumMod val="1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01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Татиана\Desktop\открытый урок\комнаты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1369" y="430422"/>
            <a:ext cx="10586434" cy="59046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616" y="5589240"/>
            <a:ext cx="7528880" cy="922114"/>
          </a:xfrm>
        </p:spPr>
        <p:txBody>
          <a:bodyPr/>
          <a:lstStyle/>
          <a:p>
            <a:r>
              <a:rPr lang="en-US" dirty="0" smtClean="0"/>
              <a:t>What are there in the rooms?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5561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48E51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639" y="181359"/>
            <a:ext cx="11024316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97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Good morning children!</a:t>
            </a:r>
            <a:endParaRPr lang="ru-RU" sz="8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236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652" y="554637"/>
            <a:ext cx="9366249" cy="92939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There is /are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1" y="1813810"/>
            <a:ext cx="9366249" cy="4510790"/>
          </a:xfrm>
        </p:spPr>
      </p:pic>
    </p:spTree>
    <p:extLst>
      <p:ext uri="{BB962C8B-B14F-4D97-AF65-F5344CB8AC3E}">
        <p14:creationId xmlns:p14="http://schemas.microsoft.com/office/powerpoint/2010/main" val="348522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566989" y="714375"/>
            <a:ext cx="7024687" cy="1143000"/>
          </a:xfrm>
        </p:spPr>
        <p:txBody>
          <a:bodyPr/>
          <a:lstStyle/>
          <a:p>
            <a:pPr eaLnBrk="1" hangingPunct="1"/>
            <a:r>
              <a:rPr lang="en-US" altLang="uk-UA" sz="3600"/>
              <a:t>Constructions</a:t>
            </a:r>
            <a:endParaRPr lang="ru-RU" altLang="uk-UA" sz="3600"/>
          </a:p>
        </p:txBody>
      </p:sp>
      <p:sp>
        <p:nvSpPr>
          <p:cNvPr id="16387" name="Текст 3"/>
          <p:cNvSpPr>
            <a:spLocks noGrp="1"/>
          </p:cNvSpPr>
          <p:nvPr>
            <p:ph type="body" idx="1"/>
          </p:nvPr>
        </p:nvSpPr>
        <p:spPr>
          <a:xfrm>
            <a:off x="2936875" y="2316163"/>
            <a:ext cx="3055938" cy="639762"/>
          </a:xfrm>
        </p:spPr>
        <p:txBody>
          <a:bodyPr/>
          <a:lstStyle/>
          <a:p>
            <a:pPr eaLnBrk="1" hangingPunct="1"/>
            <a:endParaRPr lang="en-US" altLang="uk-UA" sz="2800">
              <a:cs typeface="Arial" charset="0"/>
            </a:endParaRPr>
          </a:p>
          <a:p>
            <a:pPr eaLnBrk="1" hangingPunct="1"/>
            <a:r>
              <a:rPr lang="en-US" altLang="uk-UA" sz="2800">
                <a:cs typeface="Arial" charset="0"/>
              </a:rPr>
              <a:t>There is…</a:t>
            </a:r>
          </a:p>
          <a:p>
            <a:pPr algn="r" eaLnBrk="1" hangingPunct="1"/>
            <a:r>
              <a:rPr lang="en-US" altLang="uk-UA" sz="2800">
                <a:cs typeface="Arial" charset="0"/>
              </a:rPr>
              <a:t>There isn’t …</a:t>
            </a:r>
          </a:p>
        </p:txBody>
      </p:sp>
      <p:sp>
        <p:nvSpPr>
          <p:cNvPr id="16388" name="Содержимое 2"/>
          <p:cNvSpPr>
            <a:spLocks noGrp="1"/>
          </p:cNvSpPr>
          <p:nvPr>
            <p:ph sz="half" idx="2"/>
          </p:nvPr>
        </p:nvSpPr>
        <p:spPr>
          <a:xfrm>
            <a:off x="2565401" y="2974976"/>
            <a:ext cx="3419475" cy="2835275"/>
          </a:xfrm>
        </p:spPr>
        <p:txBody>
          <a:bodyPr/>
          <a:lstStyle/>
          <a:p>
            <a:pPr eaLnBrk="1" hangingPunct="1"/>
            <a:r>
              <a:rPr lang="en-US" altLang="uk-UA" sz="2800" dirty="0"/>
              <a:t>There is one window in the bedroom.</a:t>
            </a:r>
          </a:p>
          <a:p>
            <a:pPr eaLnBrk="1" hangingPunct="1"/>
            <a:r>
              <a:rPr lang="en-US" altLang="uk-UA" sz="2800" dirty="0"/>
              <a:t>There isn’t a lamp on the desk.</a:t>
            </a:r>
          </a:p>
        </p:txBody>
      </p:sp>
      <p:sp>
        <p:nvSpPr>
          <p:cNvPr id="16389" name="Текст 4"/>
          <p:cNvSpPr>
            <a:spLocks noGrp="1"/>
          </p:cNvSpPr>
          <p:nvPr>
            <p:ph type="body" sz="quarter" idx="3"/>
          </p:nvPr>
        </p:nvSpPr>
        <p:spPr>
          <a:xfrm>
            <a:off x="6535739" y="2276476"/>
            <a:ext cx="3055937" cy="639763"/>
          </a:xfrm>
        </p:spPr>
        <p:txBody>
          <a:bodyPr/>
          <a:lstStyle/>
          <a:p>
            <a:pPr eaLnBrk="1" hangingPunct="1"/>
            <a:endParaRPr lang="en-US" altLang="uk-UA" sz="2800">
              <a:cs typeface="Arial" charset="0"/>
            </a:endParaRPr>
          </a:p>
          <a:p>
            <a:pPr eaLnBrk="1" hangingPunct="1"/>
            <a:endParaRPr lang="en-US" altLang="uk-UA" sz="2800">
              <a:cs typeface="Arial" charset="0"/>
            </a:endParaRPr>
          </a:p>
          <a:p>
            <a:pPr eaLnBrk="1" hangingPunct="1"/>
            <a:endParaRPr lang="en-US" altLang="uk-UA" sz="2800">
              <a:cs typeface="Arial" charset="0"/>
            </a:endParaRPr>
          </a:p>
          <a:p>
            <a:pPr eaLnBrk="1" hangingPunct="1"/>
            <a:r>
              <a:rPr lang="en-US" altLang="uk-UA" sz="2800">
                <a:cs typeface="Arial" charset="0"/>
              </a:rPr>
              <a:t>There are…</a:t>
            </a:r>
          </a:p>
          <a:p>
            <a:pPr algn="r" eaLnBrk="1" hangingPunct="1"/>
            <a:r>
              <a:rPr lang="en-US" altLang="uk-UA" sz="2800">
                <a:cs typeface="Arial" charset="0"/>
              </a:rPr>
              <a:t>There aren’t …</a:t>
            </a:r>
          </a:p>
        </p:txBody>
      </p:sp>
      <p:sp>
        <p:nvSpPr>
          <p:cNvPr id="16390" name="Объект 5"/>
          <p:cNvSpPr>
            <a:spLocks noGrp="1"/>
          </p:cNvSpPr>
          <p:nvPr>
            <p:ph sz="quarter" idx="4"/>
          </p:nvPr>
        </p:nvSpPr>
        <p:spPr>
          <a:xfrm>
            <a:off x="6169026" y="2974976"/>
            <a:ext cx="3419475" cy="2835275"/>
          </a:xfrm>
        </p:spPr>
        <p:txBody>
          <a:bodyPr/>
          <a:lstStyle/>
          <a:p>
            <a:pPr eaLnBrk="1" hangingPunct="1"/>
            <a:r>
              <a:rPr lang="en-US" altLang="uk-UA" sz="2800"/>
              <a:t>There are two chairs in the kitchen.</a:t>
            </a:r>
          </a:p>
          <a:p>
            <a:pPr eaLnBrk="1" hangingPunct="1"/>
            <a:r>
              <a:rPr lang="en-US" altLang="uk-UA" sz="2800"/>
              <a:t>There aren’t tables in the hall.  </a:t>
            </a:r>
          </a:p>
        </p:txBody>
      </p:sp>
    </p:spTree>
    <p:extLst>
      <p:ext uri="{BB962C8B-B14F-4D97-AF65-F5344CB8AC3E}">
        <p14:creationId xmlns:p14="http://schemas.microsoft.com/office/powerpoint/2010/main" val="352690520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is</a:t>
            </a:r>
            <a:r>
              <a:rPr lang="en-US" dirty="0" smtClean="0"/>
              <a:t>/there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are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There …. Four rooms in our flat.</a:t>
            </a:r>
            <a:endParaRPr lang="ru-RU" dirty="0" smtClean="0"/>
          </a:p>
          <a:p>
            <a:r>
              <a:rPr lang="en-US" dirty="0" smtClean="0"/>
              <a:t>2. There …. no TV in my bedroom.</a:t>
            </a:r>
            <a:endParaRPr lang="ru-RU" dirty="0" smtClean="0"/>
          </a:p>
          <a:p>
            <a:r>
              <a:rPr lang="en-US" dirty="0" smtClean="0"/>
              <a:t>3. … there any paintings in the living room?</a:t>
            </a:r>
            <a:endParaRPr lang="ru-RU" dirty="0" smtClean="0"/>
          </a:p>
          <a:p>
            <a:r>
              <a:rPr lang="en-US" dirty="0" smtClean="0"/>
              <a:t>4. There … a fridge, a cooker and a sink in the kitchen.</a:t>
            </a:r>
            <a:endParaRPr lang="ru-RU" dirty="0" smtClean="0"/>
          </a:p>
          <a:p>
            <a:r>
              <a:rPr lang="en-US" dirty="0" smtClean="0"/>
              <a:t>5. …  there any books in the bookcase?</a:t>
            </a:r>
            <a:endParaRPr lang="ru-RU" dirty="0" smtClean="0"/>
          </a:p>
          <a:p>
            <a:r>
              <a:rPr lang="en-US" dirty="0" smtClean="0"/>
              <a:t>6. There …. no carpet in the kitchen.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47728" y="148313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5232" y="1993602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367" y="2578377"/>
            <a:ext cx="89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Are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5232" y="308884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3003" y="3612068"/>
            <a:ext cx="73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Are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7240" y="423217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61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C44E9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487" y="296214"/>
            <a:ext cx="11552349" cy="64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007" y="0"/>
            <a:ext cx="13467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62" y="0"/>
            <a:ext cx="8918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4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майлик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03712" y="548680"/>
            <a:ext cx="5143512" cy="51435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04931" y="5572140"/>
            <a:ext cx="3770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Thank you!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205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592" y="0"/>
            <a:ext cx="3424424" cy="850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Tongue twister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16676" y="1484784"/>
            <a:ext cx="5578916" cy="38164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800" b="1" dirty="0">
                <a:latin typeface="Berylium" pitchFamily="2" charset="0"/>
              </a:rPr>
              <a:t>There is a big black bed</a:t>
            </a:r>
          </a:p>
          <a:p>
            <a:pPr>
              <a:buNone/>
            </a:pPr>
            <a:r>
              <a:rPr lang="en-US" sz="4800" b="1" dirty="0">
                <a:latin typeface="Berylium" pitchFamily="2" charset="0"/>
              </a:rPr>
              <a:t>In the big black bedroom.</a:t>
            </a:r>
            <a:endParaRPr lang="ru-RU" sz="4800" b="1" dirty="0"/>
          </a:p>
        </p:txBody>
      </p:sp>
      <p:pic>
        <p:nvPicPr>
          <p:cNvPr id="1026" name="Picture 2" descr="C:\Users\Татиана\Desktop\открытый урок\458.97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68008" y="352426"/>
            <a:ext cx="4499992" cy="6146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87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Татиана\Desktop\открытый урок\grifon01b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3791" y="0"/>
            <a:ext cx="1093416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1616" y="0"/>
            <a:ext cx="3456384" cy="69269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Tongue twister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91544" y="980728"/>
            <a:ext cx="5976664" cy="3600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bg1"/>
                </a:solidFill>
              </a:rPr>
              <a:t>Ted has a red bed.</a:t>
            </a:r>
          </a:p>
          <a:p>
            <a:pPr>
              <a:buNone/>
            </a:pPr>
            <a:r>
              <a:rPr lang="en-US" sz="4000" b="1" dirty="0">
                <a:solidFill>
                  <a:schemeClr val="bg1"/>
                </a:solidFill>
              </a:rPr>
              <a:t>On his bed Ted said:</a:t>
            </a:r>
          </a:p>
          <a:p>
            <a:pPr>
              <a:buNone/>
            </a:pPr>
            <a:r>
              <a:rPr lang="en-US" sz="4000" b="1" dirty="0">
                <a:solidFill>
                  <a:schemeClr val="bg1"/>
                </a:solidFill>
              </a:rPr>
              <a:t>“Red bed, red bed”.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Картинки по запросу мальчик рисунок 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68008" y="2924945"/>
            <a:ext cx="2063078" cy="1763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1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779488"/>
            <a:ext cx="9997440" cy="1439055"/>
          </a:xfrm>
        </p:spPr>
        <p:txBody>
          <a:bodyPr>
            <a:normAutofit/>
          </a:bodyPr>
          <a:lstStyle/>
          <a:p>
            <a:r>
              <a:rPr lang="en-US" dirty="0" smtClean="0"/>
              <a:t>Answer the questions: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144" y="2098622"/>
            <a:ext cx="9997440" cy="4149777"/>
          </a:xfrm>
        </p:spPr>
        <p:txBody>
          <a:bodyPr/>
          <a:lstStyle/>
          <a:p>
            <a:r>
              <a:rPr lang="en-US" dirty="0" smtClean="0"/>
              <a:t>Where do you eat?</a:t>
            </a:r>
          </a:p>
          <a:p>
            <a:r>
              <a:rPr lang="en-US" dirty="0" smtClean="0"/>
              <a:t>Where do you sleep?</a:t>
            </a:r>
          </a:p>
          <a:p>
            <a:r>
              <a:rPr lang="en-US" dirty="0" smtClean="0"/>
              <a:t>Where do you watch TV?</a:t>
            </a:r>
          </a:p>
          <a:p>
            <a:r>
              <a:rPr lang="en-US" dirty="0" smtClean="0"/>
              <a:t>Where do you have a shower?</a:t>
            </a:r>
          </a:p>
          <a:p>
            <a:r>
              <a:rPr lang="en-US" dirty="0" smtClean="0"/>
              <a:t>Where do you cook?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5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129514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Theme: Rooms</a:t>
            </a:r>
            <a:endParaRPr lang="ru-RU" sz="8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Aims of the lesson: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•</a:t>
            </a:r>
            <a:r>
              <a:rPr lang="en-US" dirty="0" smtClean="0"/>
              <a:t>you will be able to learn vocabulary </a:t>
            </a:r>
            <a:r>
              <a:rPr lang="en-GB" dirty="0" smtClean="0"/>
              <a:t>in </a:t>
            </a:r>
            <a:r>
              <a:rPr lang="en-GB" dirty="0"/>
              <a:t>a </a:t>
            </a:r>
            <a:r>
              <a:rPr lang="en-GB" dirty="0" smtClean="0"/>
              <a:t>room</a:t>
            </a:r>
            <a:endParaRPr lang="en-GB" dirty="0"/>
          </a:p>
          <a:p>
            <a:r>
              <a:rPr lang="en-GB" dirty="0" smtClean="0"/>
              <a:t>•make sentences there </a:t>
            </a:r>
            <a:r>
              <a:rPr lang="en-GB" dirty="0"/>
              <a:t>is / there are </a:t>
            </a:r>
          </a:p>
          <a:p>
            <a:r>
              <a:rPr lang="en-GB" dirty="0"/>
              <a:t>•match and label the </a:t>
            </a:r>
            <a:r>
              <a:rPr lang="en-GB" dirty="0" smtClean="0"/>
              <a:t>things</a:t>
            </a:r>
            <a:endParaRPr lang="en-GB" dirty="0"/>
          </a:p>
          <a:p>
            <a:r>
              <a:rPr lang="en-GB" dirty="0"/>
              <a:t>•pair</a:t>
            </a:r>
            <a:r>
              <a:rPr lang="hu-HU" dirty="0"/>
              <a:t> </a:t>
            </a:r>
            <a:r>
              <a:rPr lang="en-GB" dirty="0"/>
              <a:t>work</a:t>
            </a:r>
          </a:p>
          <a:p>
            <a:endParaRPr lang="ru-RU" dirty="0"/>
          </a:p>
        </p:txBody>
      </p:sp>
      <p:pic>
        <p:nvPicPr>
          <p:cNvPr id="4" name="Imagen 1" descr="http://www.imajlar.com/free_clipart/house_clipart/house_clipart_12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62" y="4216400"/>
            <a:ext cx="1616607" cy="171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56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2" descr="Wall of bricks background art vector - Download Free Vectors ...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" y="2092"/>
            <a:ext cx="12172617" cy="686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4" y="733376"/>
            <a:ext cx="3022237" cy="1909500"/>
          </a:xfrm>
          <a:prstGeom prst="rect">
            <a:avLst/>
          </a:prstGeom>
          <a:ln w="38100">
            <a:solidFill>
              <a:srgbClr val="A5592E"/>
            </a:solidFill>
          </a:ln>
        </p:spPr>
      </p:pic>
      <p:grpSp>
        <p:nvGrpSpPr>
          <p:cNvPr id="32" name="Группа 31"/>
          <p:cNvGrpSpPr/>
          <p:nvPr/>
        </p:nvGrpSpPr>
        <p:grpSpPr>
          <a:xfrm>
            <a:off x="4529429" y="1791771"/>
            <a:ext cx="3313239" cy="1723538"/>
            <a:chOff x="-299811" y="-1"/>
            <a:chExt cx="12421147" cy="6994398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-299811" y="-1"/>
              <a:ext cx="12421147" cy="6994398"/>
              <a:chOff x="-299811" y="-1"/>
              <a:chExt cx="12421147" cy="6994398"/>
            </a:xfrm>
          </p:grpSpPr>
          <p:pic>
            <p:nvPicPr>
              <p:cNvPr id="7" name="фон">
                <a:hlinkClick r:id="rId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37" b="23750"/>
              <a:stretch/>
            </p:blipFill>
            <p:spPr>
              <a:xfrm>
                <a:off x="0" y="-1"/>
                <a:ext cx="12121336" cy="6858001"/>
              </a:xfrm>
              <a:prstGeom prst="rect">
                <a:avLst/>
              </a:prstGeom>
              <a:ln w="38100">
                <a:solidFill>
                  <a:srgbClr val="A5592E"/>
                </a:solidFill>
              </a:ln>
            </p:spPr>
          </p:pic>
          <p:pic>
            <p:nvPicPr>
              <p:cNvPr id="8" name="Picture 50" descr="Circular carpet for living room Royalty Free Vector Image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28" b="36172"/>
              <a:stretch/>
            </p:blipFill>
            <p:spPr bwMode="auto">
              <a:xfrm>
                <a:off x="5273325" y="5736848"/>
                <a:ext cx="4308824" cy="1257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Kitchen furniture, cartoon interior creating set | Free Vector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61" r="69639" b="3746"/>
              <a:stretch/>
            </p:blipFill>
            <p:spPr bwMode="auto">
              <a:xfrm>
                <a:off x="-299811" y="1065357"/>
                <a:ext cx="2678551" cy="4390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Kitchen furniture, cartoon interior creating set | Free Vector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482" t="41136" r="25967" b="40058"/>
              <a:stretch/>
            </p:blipFill>
            <p:spPr bwMode="auto">
              <a:xfrm>
                <a:off x="5158740" y="3964456"/>
                <a:ext cx="2004060" cy="1284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Kitchen Furniture Cartoon Interior Creating Set, Kitchen, Cartoon ...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52" t="9249" r="7674" b="73376"/>
              <a:stretch/>
            </p:blipFill>
            <p:spPr bwMode="auto">
              <a:xfrm>
                <a:off x="2286600" y="713568"/>
                <a:ext cx="1922278" cy="1817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Kitchen furniture, cartoon interior creating set | Free Vector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44" t="62442" r="47592" b="12582"/>
              <a:stretch/>
            </p:blipFill>
            <p:spPr bwMode="auto">
              <a:xfrm>
                <a:off x="1932704" y="3640046"/>
                <a:ext cx="1947191" cy="1622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Kitchen Furniture Cartoon Interior Creating Set, Kitchen, Cartoon ...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169" t="9066" r="27457" b="73559"/>
              <a:stretch/>
            </p:blipFill>
            <p:spPr bwMode="auto">
              <a:xfrm>
                <a:off x="3751312" y="663614"/>
                <a:ext cx="1850953" cy="1750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Kitchen Furniture Cartoon Interior Creating Set, Kitchen, Cartoon ...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45" t="10347" r="46981" b="72278"/>
              <a:stretch/>
            </p:blipFill>
            <p:spPr bwMode="auto">
              <a:xfrm>
                <a:off x="8003168" y="815265"/>
                <a:ext cx="1845963" cy="1745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Бытовые приборы | Логопедические игры, Детский сад, Учебные идеи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4" t="41290" r="72413" b="40313"/>
              <a:stretch/>
            </p:blipFill>
            <p:spPr bwMode="auto">
              <a:xfrm>
                <a:off x="2091114" y="3911601"/>
                <a:ext cx="1647881" cy="13503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52" descr="Set of kitchen appliances - microwave oven, kettle, blender, mixer ...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clrChange>
                  <a:clrFrom>
                    <a:srgbClr val="FFEFA4"/>
                  </a:clrFrom>
                  <a:clrTo>
                    <a:srgbClr val="FFEFA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16" t="34916" r="27487" b="35434"/>
              <a:stretch/>
            </p:blipFill>
            <p:spPr bwMode="auto">
              <a:xfrm>
                <a:off x="2314827" y="2876095"/>
                <a:ext cx="817149" cy="917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4" descr="Бытовые приборы | Логопедические игры, Детский сад, Учебные идеи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658" r="1068" b="63615"/>
              <a:stretch/>
            </p:blipFill>
            <p:spPr bwMode="auto">
              <a:xfrm>
                <a:off x="9908633" y="4003473"/>
                <a:ext cx="1762354" cy="2754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Kitchen furniture, cartoon interior creating set | Free Vector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44" t="62442" r="47592" b="12582"/>
              <a:stretch/>
            </p:blipFill>
            <p:spPr bwMode="auto">
              <a:xfrm>
                <a:off x="8234758" y="3624460"/>
                <a:ext cx="1799453" cy="1622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Рисунок 18">
                <a:hlinkClick r:id="" action="ppaction://macro?name=DragandDrop"/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9110" r="15949"/>
              <a:stretch/>
            </p:blipFill>
            <p:spPr>
              <a:xfrm>
                <a:off x="6789761" y="2805058"/>
                <a:ext cx="1773214" cy="2469945"/>
              </a:xfrm>
              <a:prstGeom prst="rect">
                <a:avLst/>
              </a:prstGeom>
            </p:spPr>
          </p:pic>
          <p:pic>
            <p:nvPicPr>
              <p:cNvPr id="20" name="Picture 12" descr="Download Chair Png Image HQ PNG Image | FreePNGIm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45364" y="4158438"/>
                <a:ext cx="2371024" cy="24446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Kitchen furniture, cartoon interior creating set | Free Vector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44" t="62442" r="47592" b="12582"/>
              <a:stretch/>
            </p:blipFill>
            <p:spPr bwMode="auto">
              <a:xfrm>
                <a:off x="3545722" y="3625862"/>
                <a:ext cx="1947191" cy="1622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52" descr="Set of kitchen appliances - microwave oven, kettle, blender, mixer ...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FEFA4"/>
                  </a:clrFrom>
                  <a:clrTo>
                    <a:srgbClr val="FFEFA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52" t="69175" r="7769" b="3154"/>
              <a:stretch/>
            </p:blipFill>
            <p:spPr bwMode="auto">
              <a:xfrm>
                <a:off x="3805465" y="3007553"/>
                <a:ext cx="1359716" cy="82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Kitchen furniture, cartoon interior creating set | Free Vector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529" t="64747" r="3606" b="5636"/>
              <a:stretch/>
            </p:blipFill>
            <p:spPr bwMode="auto">
              <a:xfrm>
                <a:off x="5613559" y="4924040"/>
                <a:ext cx="2921188" cy="1753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52" descr="Set of kitchen appliances - microwave oven, kettle, blender, mixer ...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clrChange>
                  <a:clrFrom>
                    <a:srgbClr val="FFEFA4"/>
                  </a:clrFrom>
                  <a:clrTo>
                    <a:srgbClr val="FFEFA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8" t="44805" r="53884" b="44659"/>
              <a:stretch/>
            </p:blipFill>
            <p:spPr bwMode="auto">
              <a:xfrm>
                <a:off x="5250151" y="3597403"/>
                <a:ext cx="1805969" cy="432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Kitchen Furniture Cartoon Interior Creating Set, Kitchen, Cartoon ...">
                <a:hlinkClick r:id="" action="ppaction://macro?name=DragandDro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169" t="9066" r="27457" b="73559"/>
              <a:stretch/>
            </p:blipFill>
            <p:spPr bwMode="auto">
              <a:xfrm flipH="1">
                <a:off x="6697482" y="715659"/>
                <a:ext cx="1802942" cy="1750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Группа 25"/>
              <p:cNvGrpSpPr/>
              <p:nvPr/>
            </p:nvGrpSpPr>
            <p:grpSpPr>
              <a:xfrm>
                <a:off x="5182774" y="454092"/>
                <a:ext cx="2013450" cy="2095191"/>
                <a:chOff x="5182774" y="454092"/>
                <a:chExt cx="2013450" cy="2095191"/>
              </a:xfrm>
            </p:grpSpPr>
            <p:pic>
              <p:nvPicPr>
                <p:cNvPr id="27" name="Picture 14" descr="Интерьер мультяшной кухни, кухонный прилавок с приборами ..."/>
                <p:cNvPicPr>
                  <a:picLocks noChangeAspect="1" noChangeArrowheads="1"/>
                </p:cNvPicPr>
                <p:nvPr/>
              </p:nvPicPr>
              <p:blipFill rotWithShape="1"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463" b="89258" l="10863" r="90895">
                              <a14:foregroundMark x1="34984" y1="16113" x2="35623" y2="29156"/>
                              <a14:foregroundMark x1="27955" y1="24808" x2="44249" y2="25064"/>
                              <a14:foregroundMark x1="39936" y1="15601" x2="31949" y2="9974"/>
                              <a14:foregroundMark x1="37859" y1="11765" x2="32588" y2="9974"/>
                              <a14:foregroundMark x1="25559" y1="21739" x2="46645" y2="21739"/>
                              <a14:foregroundMark x1="39457" y1="13299" x2="37700" y2="9463"/>
                              <a14:foregroundMark x1="32428" y1="10486" x2="40415" y2="9463"/>
                              <a14:foregroundMark x1="38978" y1="9463" x2="32109" y2="9463"/>
                              <a14:foregroundMark x1="43770" y1="27110" x2="42332" y2="29668"/>
                              <a14:foregroundMark x1="30351" y1="29923" x2="41853" y2="29923"/>
                              <a14:backgroundMark x1="17732" y1="16368" x2="29393" y2="14322"/>
                              <a14:backgroundMark x1="30511" y1="19693" x2="17252" y2="19949"/>
                              <a14:backgroundMark x1="30831" y1="14834" x2="30351" y2="9463"/>
                              <a14:backgroundMark x1="44409" y1="10486" x2="42492" y2="19693"/>
                              <a14:backgroundMark x1="46486" y1="16113" x2="73323" y2="34527"/>
                              <a14:backgroundMark x1="49201" y1="14066" x2="88818" y2="23529"/>
                              <a14:backgroundMark x1="74760" y1="10486" x2="70767" y2="47315"/>
                              <a14:backgroundMark x1="67732" y1="16880" x2="58786" y2="57289"/>
                              <a14:backgroundMark x1="72524" y1="38875" x2="19968" y2="38363"/>
                              <a14:backgroundMark x1="20607" y1="28645" x2="57668" y2="38875"/>
                              <a14:backgroundMark x1="23323" y1="24808" x2="30032" y2="32992"/>
                              <a14:backgroundMark x1="44409" y1="32481" x2="48562" y2="26598"/>
                              <a14:backgroundMark x1="43291" y1="12532" x2="53035" y2="20460"/>
                              <a14:backgroundMark x1="42971" y1="18670" x2="48243" y2="18670"/>
                              <a14:backgroundMark x1="74441" y1="23274" x2="79872" y2="421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08" t="8360" r="50022" b="68111"/>
                <a:stretch/>
              </p:blipFill>
              <p:spPr bwMode="auto">
                <a:xfrm>
                  <a:off x="5182774" y="1672983"/>
                  <a:ext cx="2013450" cy="876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Прямоугольник 27"/>
                <p:cNvSpPr/>
                <p:nvPr/>
              </p:nvSpPr>
              <p:spPr>
                <a:xfrm>
                  <a:off x="5766351" y="454092"/>
                  <a:ext cx="743764" cy="1675468"/>
                </a:xfrm>
                <a:prstGeom prst="rect">
                  <a:avLst/>
                </a:prstGeom>
                <a:gradFill>
                  <a:gsLst>
                    <a:gs pos="82000">
                      <a:srgbClr val="F5E2DB"/>
                    </a:gs>
                    <a:gs pos="18000">
                      <a:srgbClr val="F5E2DB"/>
                    </a:gs>
                    <a:gs pos="0">
                      <a:srgbClr val="EFBC99"/>
                    </a:gs>
                    <a:gs pos="52000">
                      <a:srgbClr val="F5E2DB"/>
                    </a:gs>
                    <a:gs pos="98000">
                      <a:srgbClr val="EFBC99"/>
                    </a:gs>
                    <a:gs pos="69000">
                      <a:srgbClr val="EFBC99"/>
                    </a:gs>
                    <a:gs pos="36000">
                      <a:srgbClr val="EFBC99"/>
                    </a:gs>
                  </a:gsLst>
                  <a:lin ang="0" scaled="1"/>
                </a:gradFill>
                <a:ln>
                  <a:solidFill>
                    <a:srgbClr val="F3CCB2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29" name="Picture 52" descr="Set of kitchen appliances - microwave oven, kettle, blender, mixer ...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EFA4"/>
                </a:clrFrom>
                <a:clrTo>
                  <a:srgbClr val="FFEFA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4" t="9224" r="30826" b="72329"/>
            <a:stretch/>
          </p:blipFill>
          <p:spPr bwMode="auto">
            <a:xfrm>
              <a:off x="4372964" y="1592441"/>
              <a:ext cx="877187" cy="584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2" descr="Set of kitchen appliances - microwave oven, kettle, blender, mixer ...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clrChange>
                <a:clrFrom>
                  <a:srgbClr val="FFEFA4"/>
                </a:clrFrom>
                <a:clrTo>
                  <a:srgbClr val="FFEFA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84" t="45875" r="-985" b="31526"/>
            <a:stretch/>
          </p:blipFill>
          <p:spPr bwMode="auto">
            <a:xfrm>
              <a:off x="6293557" y="2596285"/>
              <a:ext cx="1426763" cy="1151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6" descr="Download Free png KitchenAid Designer Series Stand Mixer | Aaron ...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6" r="15194"/>
            <a:stretch/>
          </p:blipFill>
          <p:spPr bwMode="auto">
            <a:xfrm>
              <a:off x="8310463" y="3043074"/>
              <a:ext cx="938219" cy="80013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8554876" y="3063466"/>
            <a:ext cx="3351660" cy="1844111"/>
            <a:chOff x="0" y="143812"/>
            <a:chExt cx="12299455" cy="6858000"/>
          </a:xfrm>
        </p:grpSpPr>
        <p:pic>
          <p:nvPicPr>
            <p:cNvPr id="46" name="Рисунок 45">
              <a:hlinkClick r:id="rId24" action="ppaction://hlinksldjump"/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55" y="143812"/>
              <a:ext cx="12192000" cy="6858000"/>
            </a:xfrm>
            <a:prstGeom prst="rect">
              <a:avLst/>
            </a:prstGeom>
            <a:ln w="38100">
              <a:solidFill>
                <a:srgbClr val="A5592E"/>
              </a:solidFill>
            </a:ln>
          </p:spPr>
        </p:pic>
        <p:pic>
          <p:nvPicPr>
            <p:cNvPr id="47" name="Picture 2" descr=" 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7066" b="66562" l="20213" r="82270">
                          <a14:foregroundMark x1="30674" y1="51577" x2="20567" y2="42114"/>
                          <a14:foregroundMark x1="30319" y1="45741" x2="82270" y2="42902"/>
                          <a14:foregroundMark x1="32801" y1="61987" x2="31738" y2="66562"/>
                          <a14:foregroundMark x1="68617" y1="64669" x2="69681" y2="66562"/>
                          <a14:foregroundMark x1="50709" y1="60883" x2="52305" y2="63880"/>
                          <a14:foregroundMark x1="52660" y1="64196" x2="51773" y2="63880"/>
                          <a14:foregroundMark x1="52305" y1="41956" x2="52305" y2="37066"/>
                          <a14:foregroundMark x1="52305" y1="38644" x2="52482" y2="37382"/>
                          <a14:foregroundMark x1="27305" y1="44795" x2="65248" y2="46372"/>
                          <a14:foregroundMark x1="36702" y1="45899" x2="41312" y2="46530"/>
                          <a14:foregroundMark x1="37943" y1="46530" x2="40603" y2="45899"/>
                          <a14:foregroundMark x1="50177" y1="37382" x2="51950" y2="37224"/>
                          <a14:foregroundMark x1="26418" y1="44479" x2="30319" y2="45584"/>
                          <a14:foregroundMark x1="26241" y1="44953" x2="48582" y2="47003"/>
                          <a14:foregroundMark x1="61702" y1="46372" x2="80674" y2="443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2" t="35572" r="14888" b="31040"/>
            <a:stretch/>
          </p:blipFill>
          <p:spPr bwMode="auto">
            <a:xfrm>
              <a:off x="0" y="4590383"/>
              <a:ext cx="4130302" cy="226761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Рисунок 47">
            <a:hlinkClick r:id="rId28" action="ppaction://hlinksldjump"/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3421"/>
          <a:stretch/>
        </p:blipFill>
        <p:spPr>
          <a:xfrm>
            <a:off x="4652544" y="4584314"/>
            <a:ext cx="3184371" cy="1551729"/>
          </a:xfrm>
          <a:prstGeom prst="rect">
            <a:avLst/>
          </a:prstGeom>
          <a:ln w="38100">
            <a:solidFill>
              <a:srgbClr val="A5592E"/>
            </a:solidFill>
          </a:ln>
        </p:spPr>
      </p:pic>
      <p:sp>
        <p:nvSpPr>
          <p:cNvPr id="56" name="TextBox 55"/>
          <p:cNvSpPr txBox="1"/>
          <p:nvPr/>
        </p:nvSpPr>
        <p:spPr>
          <a:xfrm>
            <a:off x="578092" y="2316531"/>
            <a:ext cx="2777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dining room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 rot="10800000" flipV="1">
            <a:off x="818325" y="5185269"/>
            <a:ext cx="2671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room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242424" y="2524093"/>
            <a:ext cx="2129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room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 rot="10800000" flipV="1">
            <a:off x="9242424" y="4896667"/>
            <a:ext cx="193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bathroom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07" name="Группа 4106"/>
          <p:cNvGrpSpPr/>
          <p:nvPr/>
        </p:nvGrpSpPr>
        <p:grpSpPr>
          <a:xfrm>
            <a:off x="310164" y="3286311"/>
            <a:ext cx="3080115" cy="1874820"/>
            <a:chOff x="568299" y="2252663"/>
            <a:chExt cx="3080115" cy="1874820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568299" y="2291485"/>
              <a:ext cx="3080115" cy="1827886"/>
              <a:chOff x="-272789" y="0"/>
              <a:chExt cx="12448598" cy="6998425"/>
            </a:xfrm>
          </p:grpSpPr>
          <p:grpSp>
            <p:nvGrpSpPr>
              <p:cNvPr id="35" name="Группа 34"/>
              <p:cNvGrpSpPr/>
              <p:nvPr/>
            </p:nvGrpSpPr>
            <p:grpSpPr>
              <a:xfrm>
                <a:off x="-107957" y="0"/>
                <a:ext cx="12283766" cy="6998425"/>
                <a:chOff x="-91766" y="0"/>
                <a:chExt cx="12283766" cy="6998425"/>
              </a:xfrm>
            </p:grpSpPr>
            <p:pic>
              <p:nvPicPr>
                <p:cNvPr id="37" name="Рисунок 36">
                  <a:hlinkClick r:id="rId30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8298" y="0"/>
                  <a:ext cx="10553702" cy="6867736"/>
                </a:xfrm>
                <a:prstGeom prst="rect">
                  <a:avLst/>
                </a:prstGeom>
                <a:ln w="38100">
                  <a:solidFill>
                    <a:srgbClr val="A5592E"/>
                  </a:solidFill>
                </a:ln>
              </p:spPr>
            </p:pic>
            <p:sp>
              <p:nvSpPr>
                <p:cNvPr id="38" name="Прямоугольник 4"/>
                <p:cNvSpPr/>
                <p:nvPr/>
              </p:nvSpPr>
              <p:spPr>
                <a:xfrm>
                  <a:off x="0" y="0"/>
                  <a:ext cx="1638300" cy="5152571"/>
                </a:xfrm>
                <a:custGeom>
                  <a:avLst/>
                  <a:gdLst>
                    <a:gd name="connsiteX0" fmla="*/ 0 w 1625600"/>
                    <a:gd name="connsiteY0" fmla="*/ 0 h 4717143"/>
                    <a:gd name="connsiteX1" fmla="*/ 1625600 w 1625600"/>
                    <a:gd name="connsiteY1" fmla="*/ 0 h 4717143"/>
                    <a:gd name="connsiteX2" fmla="*/ 1625600 w 1625600"/>
                    <a:gd name="connsiteY2" fmla="*/ 4717143 h 4717143"/>
                    <a:gd name="connsiteX3" fmla="*/ 0 w 1625600"/>
                    <a:gd name="connsiteY3" fmla="*/ 4717143 h 4717143"/>
                    <a:gd name="connsiteX4" fmla="*/ 0 w 1625600"/>
                    <a:gd name="connsiteY4" fmla="*/ 0 h 4717143"/>
                    <a:gd name="connsiteX0" fmla="*/ 0 w 1625600"/>
                    <a:gd name="connsiteY0" fmla="*/ 0 h 5152571"/>
                    <a:gd name="connsiteX1" fmla="*/ 1625600 w 1625600"/>
                    <a:gd name="connsiteY1" fmla="*/ 0 h 5152571"/>
                    <a:gd name="connsiteX2" fmla="*/ 1625600 w 1625600"/>
                    <a:gd name="connsiteY2" fmla="*/ 4717143 h 5152571"/>
                    <a:gd name="connsiteX3" fmla="*/ 0 w 1625600"/>
                    <a:gd name="connsiteY3" fmla="*/ 5152571 h 5152571"/>
                    <a:gd name="connsiteX4" fmla="*/ 0 w 1625600"/>
                    <a:gd name="connsiteY4" fmla="*/ 0 h 515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5600" h="5152571">
                      <a:moveTo>
                        <a:pt x="0" y="0"/>
                      </a:moveTo>
                      <a:lnTo>
                        <a:pt x="1625600" y="0"/>
                      </a:lnTo>
                      <a:lnTo>
                        <a:pt x="1625600" y="4717143"/>
                      </a:lnTo>
                      <a:lnTo>
                        <a:pt x="0" y="51525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A9A6"/>
                </a:solidFill>
                <a:ln>
                  <a:solidFill>
                    <a:srgbClr val="9FA8A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n>
                      <a:solidFill>
                        <a:srgbClr val="9FA8A5"/>
                      </a:solidFill>
                    </a:ln>
                    <a:solidFill>
                      <a:srgbClr val="9FA8A5"/>
                    </a:solidFill>
                  </a:endParaRPr>
                </a:p>
              </p:txBody>
            </p:sp>
            <p:sp>
              <p:nvSpPr>
                <p:cNvPr id="39" name="Овал 5"/>
                <p:cNvSpPr/>
                <p:nvPr/>
              </p:nvSpPr>
              <p:spPr>
                <a:xfrm rot="454929">
                  <a:off x="1363058" y="2990487"/>
                  <a:ext cx="674498" cy="1893442"/>
                </a:xfrm>
                <a:custGeom>
                  <a:avLst/>
                  <a:gdLst>
                    <a:gd name="connsiteX0" fmla="*/ 0 w 635000"/>
                    <a:gd name="connsiteY0" fmla="*/ 762000 h 1524000"/>
                    <a:gd name="connsiteX1" fmla="*/ 317500 w 635000"/>
                    <a:gd name="connsiteY1" fmla="*/ 0 h 1524000"/>
                    <a:gd name="connsiteX2" fmla="*/ 635000 w 635000"/>
                    <a:gd name="connsiteY2" fmla="*/ 762000 h 1524000"/>
                    <a:gd name="connsiteX3" fmla="*/ 317500 w 635000"/>
                    <a:gd name="connsiteY3" fmla="*/ 1524000 h 1524000"/>
                    <a:gd name="connsiteX4" fmla="*/ 0 w 635000"/>
                    <a:gd name="connsiteY4" fmla="*/ 762000 h 1524000"/>
                    <a:gd name="connsiteX0" fmla="*/ 32830 w 667830"/>
                    <a:gd name="connsiteY0" fmla="*/ 762000 h 1673404"/>
                    <a:gd name="connsiteX1" fmla="*/ 350330 w 667830"/>
                    <a:gd name="connsiteY1" fmla="*/ 0 h 1673404"/>
                    <a:gd name="connsiteX2" fmla="*/ 667830 w 667830"/>
                    <a:gd name="connsiteY2" fmla="*/ 762000 h 1673404"/>
                    <a:gd name="connsiteX3" fmla="*/ 129042 w 667830"/>
                    <a:gd name="connsiteY3" fmla="*/ 1673404 h 1673404"/>
                    <a:gd name="connsiteX4" fmla="*/ 32830 w 667830"/>
                    <a:gd name="connsiteY4" fmla="*/ 762000 h 1673404"/>
                    <a:gd name="connsiteX0" fmla="*/ 39498 w 674498"/>
                    <a:gd name="connsiteY0" fmla="*/ 982038 h 1893442"/>
                    <a:gd name="connsiteX1" fmla="*/ 451880 w 674498"/>
                    <a:gd name="connsiteY1" fmla="*/ 0 h 1893442"/>
                    <a:gd name="connsiteX2" fmla="*/ 674498 w 674498"/>
                    <a:gd name="connsiteY2" fmla="*/ 982038 h 1893442"/>
                    <a:gd name="connsiteX3" fmla="*/ 135710 w 674498"/>
                    <a:gd name="connsiteY3" fmla="*/ 1893442 h 1893442"/>
                    <a:gd name="connsiteX4" fmla="*/ 39498 w 674498"/>
                    <a:gd name="connsiteY4" fmla="*/ 982038 h 1893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4498" h="1893442">
                      <a:moveTo>
                        <a:pt x="39498" y="982038"/>
                      </a:moveTo>
                      <a:cubicBezTo>
                        <a:pt x="92193" y="666464"/>
                        <a:pt x="276530" y="0"/>
                        <a:pt x="451880" y="0"/>
                      </a:cubicBezTo>
                      <a:cubicBezTo>
                        <a:pt x="627230" y="0"/>
                        <a:pt x="674498" y="561197"/>
                        <a:pt x="674498" y="982038"/>
                      </a:cubicBezTo>
                      <a:cubicBezTo>
                        <a:pt x="674498" y="1402879"/>
                        <a:pt x="311060" y="1893442"/>
                        <a:pt x="135710" y="1893442"/>
                      </a:cubicBezTo>
                      <a:cubicBezTo>
                        <a:pt x="-39640" y="1893442"/>
                        <a:pt x="-13197" y="1297612"/>
                        <a:pt x="39498" y="982038"/>
                      </a:cubicBezTo>
                      <a:close/>
                    </a:path>
                  </a:pathLst>
                </a:custGeom>
                <a:solidFill>
                  <a:srgbClr val="A6BBB4"/>
                </a:solidFill>
                <a:ln>
                  <a:solidFill>
                    <a:srgbClr val="A9BA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рямоугольник 6"/>
                <p:cNvSpPr/>
                <p:nvPr/>
              </p:nvSpPr>
              <p:spPr>
                <a:xfrm rot="20611573">
                  <a:off x="-71372" y="4789712"/>
                  <a:ext cx="2297393" cy="289734"/>
                </a:xfrm>
                <a:custGeom>
                  <a:avLst/>
                  <a:gdLst>
                    <a:gd name="connsiteX0" fmla="*/ 0 w 1700307"/>
                    <a:gd name="connsiteY0" fmla="*/ 0 h 265024"/>
                    <a:gd name="connsiteX1" fmla="*/ 1700307 w 1700307"/>
                    <a:gd name="connsiteY1" fmla="*/ 0 h 265024"/>
                    <a:gd name="connsiteX2" fmla="*/ 1700307 w 1700307"/>
                    <a:gd name="connsiteY2" fmla="*/ 265024 h 265024"/>
                    <a:gd name="connsiteX3" fmla="*/ 0 w 1700307"/>
                    <a:gd name="connsiteY3" fmla="*/ 265024 h 265024"/>
                    <a:gd name="connsiteX4" fmla="*/ 0 w 1700307"/>
                    <a:gd name="connsiteY4" fmla="*/ 0 h 265024"/>
                    <a:gd name="connsiteX0" fmla="*/ 0 w 1988665"/>
                    <a:gd name="connsiteY0" fmla="*/ 0 h 265024"/>
                    <a:gd name="connsiteX1" fmla="*/ 1988665 w 1988665"/>
                    <a:gd name="connsiteY1" fmla="*/ 99720 h 265024"/>
                    <a:gd name="connsiteX2" fmla="*/ 1700307 w 1988665"/>
                    <a:gd name="connsiteY2" fmla="*/ 265024 h 265024"/>
                    <a:gd name="connsiteX3" fmla="*/ 0 w 1988665"/>
                    <a:gd name="connsiteY3" fmla="*/ 265024 h 265024"/>
                    <a:gd name="connsiteX4" fmla="*/ 0 w 1988665"/>
                    <a:gd name="connsiteY4" fmla="*/ 0 h 265024"/>
                    <a:gd name="connsiteX0" fmla="*/ 0 w 2253814"/>
                    <a:gd name="connsiteY0" fmla="*/ 0 h 298676"/>
                    <a:gd name="connsiteX1" fmla="*/ 1988665 w 2253814"/>
                    <a:gd name="connsiteY1" fmla="*/ 99720 h 298676"/>
                    <a:gd name="connsiteX2" fmla="*/ 2253814 w 2253814"/>
                    <a:gd name="connsiteY2" fmla="*/ 298676 h 298676"/>
                    <a:gd name="connsiteX3" fmla="*/ 0 w 2253814"/>
                    <a:gd name="connsiteY3" fmla="*/ 265024 h 298676"/>
                    <a:gd name="connsiteX4" fmla="*/ 0 w 2253814"/>
                    <a:gd name="connsiteY4" fmla="*/ 0 h 298676"/>
                    <a:gd name="connsiteX0" fmla="*/ 0 w 2265600"/>
                    <a:gd name="connsiteY0" fmla="*/ 0 h 265024"/>
                    <a:gd name="connsiteX1" fmla="*/ 1988665 w 2265600"/>
                    <a:gd name="connsiteY1" fmla="*/ 99720 h 265024"/>
                    <a:gd name="connsiteX2" fmla="*/ 2265600 w 2265600"/>
                    <a:gd name="connsiteY2" fmla="*/ 258819 h 265024"/>
                    <a:gd name="connsiteX3" fmla="*/ 0 w 2265600"/>
                    <a:gd name="connsiteY3" fmla="*/ 265024 h 265024"/>
                    <a:gd name="connsiteX4" fmla="*/ 0 w 2265600"/>
                    <a:gd name="connsiteY4" fmla="*/ 0 h 265024"/>
                    <a:gd name="connsiteX0" fmla="*/ 0 w 2300597"/>
                    <a:gd name="connsiteY0" fmla="*/ 0 h 265024"/>
                    <a:gd name="connsiteX1" fmla="*/ 2300597 w 2300597"/>
                    <a:gd name="connsiteY1" fmla="*/ 119725 h 265024"/>
                    <a:gd name="connsiteX2" fmla="*/ 2265600 w 2300597"/>
                    <a:gd name="connsiteY2" fmla="*/ 258819 h 265024"/>
                    <a:gd name="connsiteX3" fmla="*/ 0 w 2300597"/>
                    <a:gd name="connsiteY3" fmla="*/ 265024 h 265024"/>
                    <a:gd name="connsiteX4" fmla="*/ 0 w 2300597"/>
                    <a:gd name="connsiteY4" fmla="*/ 0 h 265024"/>
                    <a:gd name="connsiteX0" fmla="*/ 0 w 2300597"/>
                    <a:gd name="connsiteY0" fmla="*/ 0 h 258819"/>
                    <a:gd name="connsiteX1" fmla="*/ 2300597 w 2300597"/>
                    <a:gd name="connsiteY1" fmla="*/ 119725 h 258819"/>
                    <a:gd name="connsiteX2" fmla="*/ 2265600 w 2300597"/>
                    <a:gd name="connsiteY2" fmla="*/ 258819 h 258819"/>
                    <a:gd name="connsiteX3" fmla="*/ 40787 w 2300597"/>
                    <a:gd name="connsiteY3" fmla="*/ 175952 h 258819"/>
                    <a:gd name="connsiteX4" fmla="*/ 0 w 2300597"/>
                    <a:gd name="connsiteY4" fmla="*/ 0 h 258819"/>
                    <a:gd name="connsiteX0" fmla="*/ 42858 w 2259810"/>
                    <a:gd name="connsiteY0" fmla="*/ 0 h 248531"/>
                    <a:gd name="connsiteX1" fmla="*/ 2259810 w 2259810"/>
                    <a:gd name="connsiteY1" fmla="*/ 109437 h 248531"/>
                    <a:gd name="connsiteX2" fmla="*/ 2224813 w 2259810"/>
                    <a:gd name="connsiteY2" fmla="*/ 248531 h 248531"/>
                    <a:gd name="connsiteX3" fmla="*/ 0 w 2259810"/>
                    <a:gd name="connsiteY3" fmla="*/ 165664 h 248531"/>
                    <a:gd name="connsiteX4" fmla="*/ 42858 w 2259810"/>
                    <a:gd name="connsiteY4" fmla="*/ 0 h 248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9810" h="248531">
                      <a:moveTo>
                        <a:pt x="42858" y="0"/>
                      </a:moveTo>
                      <a:lnTo>
                        <a:pt x="2259810" y="109437"/>
                      </a:lnTo>
                      <a:lnTo>
                        <a:pt x="2224813" y="248531"/>
                      </a:lnTo>
                      <a:lnTo>
                        <a:pt x="0" y="165664"/>
                      </a:lnTo>
                      <a:lnTo>
                        <a:pt x="42858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85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7"/>
                <p:cNvSpPr/>
                <p:nvPr/>
              </p:nvSpPr>
              <p:spPr>
                <a:xfrm rot="20968805">
                  <a:off x="-91766" y="5078645"/>
                  <a:ext cx="1821556" cy="858320"/>
                </a:xfrm>
                <a:custGeom>
                  <a:avLst/>
                  <a:gdLst>
                    <a:gd name="connsiteX0" fmla="*/ 0 w 1790700"/>
                    <a:gd name="connsiteY0" fmla="*/ 0 h 760213"/>
                    <a:gd name="connsiteX1" fmla="*/ 1790700 w 1790700"/>
                    <a:gd name="connsiteY1" fmla="*/ 0 h 760213"/>
                    <a:gd name="connsiteX2" fmla="*/ 1790700 w 1790700"/>
                    <a:gd name="connsiteY2" fmla="*/ 760213 h 760213"/>
                    <a:gd name="connsiteX3" fmla="*/ 0 w 1790700"/>
                    <a:gd name="connsiteY3" fmla="*/ 760213 h 760213"/>
                    <a:gd name="connsiteX4" fmla="*/ 0 w 1790700"/>
                    <a:gd name="connsiteY4" fmla="*/ 0 h 760213"/>
                    <a:gd name="connsiteX0" fmla="*/ 151393 w 1790700"/>
                    <a:gd name="connsiteY0" fmla="*/ 0 h 816648"/>
                    <a:gd name="connsiteX1" fmla="*/ 1790700 w 1790700"/>
                    <a:gd name="connsiteY1" fmla="*/ 56435 h 816648"/>
                    <a:gd name="connsiteX2" fmla="*/ 1790700 w 1790700"/>
                    <a:gd name="connsiteY2" fmla="*/ 816648 h 816648"/>
                    <a:gd name="connsiteX3" fmla="*/ 0 w 1790700"/>
                    <a:gd name="connsiteY3" fmla="*/ 816648 h 816648"/>
                    <a:gd name="connsiteX4" fmla="*/ 151393 w 1790700"/>
                    <a:gd name="connsiteY4" fmla="*/ 0 h 816648"/>
                    <a:gd name="connsiteX0" fmla="*/ 111082 w 1790700"/>
                    <a:gd name="connsiteY0" fmla="*/ 91085 h 760213"/>
                    <a:gd name="connsiteX1" fmla="*/ 1790700 w 1790700"/>
                    <a:gd name="connsiteY1" fmla="*/ 0 h 760213"/>
                    <a:gd name="connsiteX2" fmla="*/ 1790700 w 1790700"/>
                    <a:gd name="connsiteY2" fmla="*/ 760213 h 760213"/>
                    <a:gd name="connsiteX3" fmla="*/ 0 w 1790700"/>
                    <a:gd name="connsiteY3" fmla="*/ 760213 h 760213"/>
                    <a:gd name="connsiteX4" fmla="*/ 111082 w 1790700"/>
                    <a:gd name="connsiteY4" fmla="*/ 91085 h 760213"/>
                    <a:gd name="connsiteX0" fmla="*/ 111082 w 1793019"/>
                    <a:gd name="connsiteY0" fmla="*/ 103571 h 772699"/>
                    <a:gd name="connsiteX1" fmla="*/ 1793019 w 1793019"/>
                    <a:gd name="connsiteY1" fmla="*/ 0 h 772699"/>
                    <a:gd name="connsiteX2" fmla="*/ 1790700 w 1793019"/>
                    <a:gd name="connsiteY2" fmla="*/ 772699 h 772699"/>
                    <a:gd name="connsiteX3" fmla="*/ 0 w 1793019"/>
                    <a:gd name="connsiteY3" fmla="*/ 772699 h 772699"/>
                    <a:gd name="connsiteX4" fmla="*/ 111082 w 1793019"/>
                    <a:gd name="connsiteY4" fmla="*/ 103571 h 772699"/>
                    <a:gd name="connsiteX0" fmla="*/ 111082 w 1793019"/>
                    <a:gd name="connsiteY0" fmla="*/ 103571 h 772699"/>
                    <a:gd name="connsiteX1" fmla="*/ 1793019 w 1793019"/>
                    <a:gd name="connsiteY1" fmla="*/ 0 h 772699"/>
                    <a:gd name="connsiteX2" fmla="*/ 1683405 w 1793019"/>
                    <a:gd name="connsiteY2" fmla="*/ 759233 h 772699"/>
                    <a:gd name="connsiteX3" fmla="*/ 0 w 1793019"/>
                    <a:gd name="connsiteY3" fmla="*/ 772699 h 772699"/>
                    <a:gd name="connsiteX4" fmla="*/ 111082 w 1793019"/>
                    <a:gd name="connsiteY4" fmla="*/ 103571 h 772699"/>
                    <a:gd name="connsiteX0" fmla="*/ 126981 w 1808918"/>
                    <a:gd name="connsiteY0" fmla="*/ 103571 h 858320"/>
                    <a:gd name="connsiteX1" fmla="*/ 1808918 w 1808918"/>
                    <a:gd name="connsiteY1" fmla="*/ 0 h 858320"/>
                    <a:gd name="connsiteX2" fmla="*/ 1699304 w 1808918"/>
                    <a:gd name="connsiteY2" fmla="*/ 759233 h 858320"/>
                    <a:gd name="connsiteX3" fmla="*/ 0 w 1808918"/>
                    <a:gd name="connsiteY3" fmla="*/ 858320 h 858320"/>
                    <a:gd name="connsiteX4" fmla="*/ 126981 w 1808918"/>
                    <a:gd name="connsiteY4" fmla="*/ 103571 h 858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8918" h="858320">
                      <a:moveTo>
                        <a:pt x="126981" y="103571"/>
                      </a:moveTo>
                      <a:lnTo>
                        <a:pt x="1808918" y="0"/>
                      </a:lnTo>
                      <a:lnTo>
                        <a:pt x="1699304" y="759233"/>
                      </a:lnTo>
                      <a:lnTo>
                        <a:pt x="0" y="858320"/>
                      </a:lnTo>
                      <a:lnTo>
                        <a:pt x="126981" y="103571"/>
                      </a:lnTo>
                      <a:close/>
                    </a:path>
                  </a:pathLst>
                </a:custGeom>
                <a:solidFill>
                  <a:srgbClr val="F19554"/>
                </a:solidFill>
                <a:ln>
                  <a:solidFill>
                    <a:srgbClr val="F195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рямоугольник 7"/>
                <p:cNvSpPr/>
                <p:nvPr/>
              </p:nvSpPr>
              <p:spPr>
                <a:xfrm rot="20968805">
                  <a:off x="-76798" y="5858422"/>
                  <a:ext cx="1840597" cy="1140003"/>
                </a:xfrm>
                <a:custGeom>
                  <a:avLst/>
                  <a:gdLst>
                    <a:gd name="connsiteX0" fmla="*/ 0 w 1790700"/>
                    <a:gd name="connsiteY0" fmla="*/ 0 h 760213"/>
                    <a:gd name="connsiteX1" fmla="*/ 1790700 w 1790700"/>
                    <a:gd name="connsiteY1" fmla="*/ 0 h 760213"/>
                    <a:gd name="connsiteX2" fmla="*/ 1790700 w 1790700"/>
                    <a:gd name="connsiteY2" fmla="*/ 760213 h 760213"/>
                    <a:gd name="connsiteX3" fmla="*/ 0 w 1790700"/>
                    <a:gd name="connsiteY3" fmla="*/ 760213 h 760213"/>
                    <a:gd name="connsiteX4" fmla="*/ 0 w 1790700"/>
                    <a:gd name="connsiteY4" fmla="*/ 0 h 760213"/>
                    <a:gd name="connsiteX0" fmla="*/ 151393 w 1790700"/>
                    <a:gd name="connsiteY0" fmla="*/ 0 h 816648"/>
                    <a:gd name="connsiteX1" fmla="*/ 1790700 w 1790700"/>
                    <a:gd name="connsiteY1" fmla="*/ 56435 h 816648"/>
                    <a:gd name="connsiteX2" fmla="*/ 1790700 w 1790700"/>
                    <a:gd name="connsiteY2" fmla="*/ 816648 h 816648"/>
                    <a:gd name="connsiteX3" fmla="*/ 0 w 1790700"/>
                    <a:gd name="connsiteY3" fmla="*/ 816648 h 816648"/>
                    <a:gd name="connsiteX4" fmla="*/ 151393 w 1790700"/>
                    <a:gd name="connsiteY4" fmla="*/ 0 h 816648"/>
                    <a:gd name="connsiteX0" fmla="*/ 111082 w 1790700"/>
                    <a:gd name="connsiteY0" fmla="*/ 91085 h 760213"/>
                    <a:gd name="connsiteX1" fmla="*/ 1790700 w 1790700"/>
                    <a:gd name="connsiteY1" fmla="*/ 0 h 760213"/>
                    <a:gd name="connsiteX2" fmla="*/ 1790700 w 1790700"/>
                    <a:gd name="connsiteY2" fmla="*/ 760213 h 760213"/>
                    <a:gd name="connsiteX3" fmla="*/ 0 w 1790700"/>
                    <a:gd name="connsiteY3" fmla="*/ 760213 h 760213"/>
                    <a:gd name="connsiteX4" fmla="*/ 111082 w 1790700"/>
                    <a:gd name="connsiteY4" fmla="*/ 91085 h 760213"/>
                    <a:gd name="connsiteX0" fmla="*/ 111082 w 1793019"/>
                    <a:gd name="connsiteY0" fmla="*/ 103571 h 772699"/>
                    <a:gd name="connsiteX1" fmla="*/ 1793019 w 1793019"/>
                    <a:gd name="connsiteY1" fmla="*/ 0 h 772699"/>
                    <a:gd name="connsiteX2" fmla="*/ 1790700 w 1793019"/>
                    <a:gd name="connsiteY2" fmla="*/ 772699 h 772699"/>
                    <a:gd name="connsiteX3" fmla="*/ 0 w 1793019"/>
                    <a:gd name="connsiteY3" fmla="*/ 772699 h 772699"/>
                    <a:gd name="connsiteX4" fmla="*/ 111082 w 1793019"/>
                    <a:gd name="connsiteY4" fmla="*/ 103571 h 772699"/>
                    <a:gd name="connsiteX0" fmla="*/ 111082 w 1793019"/>
                    <a:gd name="connsiteY0" fmla="*/ 103571 h 772699"/>
                    <a:gd name="connsiteX1" fmla="*/ 1793019 w 1793019"/>
                    <a:gd name="connsiteY1" fmla="*/ 0 h 772699"/>
                    <a:gd name="connsiteX2" fmla="*/ 1683405 w 1793019"/>
                    <a:gd name="connsiteY2" fmla="*/ 759233 h 772699"/>
                    <a:gd name="connsiteX3" fmla="*/ 0 w 1793019"/>
                    <a:gd name="connsiteY3" fmla="*/ 772699 h 772699"/>
                    <a:gd name="connsiteX4" fmla="*/ 111082 w 1793019"/>
                    <a:gd name="connsiteY4" fmla="*/ 103571 h 772699"/>
                    <a:gd name="connsiteX0" fmla="*/ 127862 w 1793019"/>
                    <a:gd name="connsiteY0" fmla="*/ 82258 h 772699"/>
                    <a:gd name="connsiteX1" fmla="*/ 1793019 w 1793019"/>
                    <a:gd name="connsiteY1" fmla="*/ 0 h 772699"/>
                    <a:gd name="connsiteX2" fmla="*/ 1683405 w 1793019"/>
                    <a:gd name="connsiteY2" fmla="*/ 759233 h 772699"/>
                    <a:gd name="connsiteX3" fmla="*/ 0 w 1793019"/>
                    <a:gd name="connsiteY3" fmla="*/ 772699 h 772699"/>
                    <a:gd name="connsiteX4" fmla="*/ 127862 w 1793019"/>
                    <a:gd name="connsiteY4" fmla="*/ 82258 h 772699"/>
                    <a:gd name="connsiteX0" fmla="*/ 141845 w 1807002"/>
                    <a:gd name="connsiteY0" fmla="*/ 82258 h 770206"/>
                    <a:gd name="connsiteX1" fmla="*/ 1807002 w 1807002"/>
                    <a:gd name="connsiteY1" fmla="*/ 0 h 770206"/>
                    <a:gd name="connsiteX2" fmla="*/ 1697388 w 1807002"/>
                    <a:gd name="connsiteY2" fmla="*/ 759233 h 770206"/>
                    <a:gd name="connsiteX3" fmla="*/ 0 w 1807002"/>
                    <a:gd name="connsiteY3" fmla="*/ 770206 h 770206"/>
                    <a:gd name="connsiteX4" fmla="*/ 141845 w 1807002"/>
                    <a:gd name="connsiteY4" fmla="*/ 82258 h 770206"/>
                    <a:gd name="connsiteX0" fmla="*/ 181795 w 1846952"/>
                    <a:gd name="connsiteY0" fmla="*/ 82258 h 901960"/>
                    <a:gd name="connsiteX1" fmla="*/ 1846952 w 1846952"/>
                    <a:gd name="connsiteY1" fmla="*/ 0 h 901960"/>
                    <a:gd name="connsiteX2" fmla="*/ 1737338 w 1846952"/>
                    <a:gd name="connsiteY2" fmla="*/ 759233 h 901960"/>
                    <a:gd name="connsiteX3" fmla="*/ 0 w 1846952"/>
                    <a:gd name="connsiteY3" fmla="*/ 901960 h 901960"/>
                    <a:gd name="connsiteX4" fmla="*/ 181795 w 1846952"/>
                    <a:gd name="connsiteY4" fmla="*/ 82258 h 901960"/>
                    <a:gd name="connsiteX0" fmla="*/ 134056 w 1799213"/>
                    <a:gd name="connsiteY0" fmla="*/ 82258 h 759233"/>
                    <a:gd name="connsiteX1" fmla="*/ 1799213 w 1799213"/>
                    <a:gd name="connsiteY1" fmla="*/ 0 h 759233"/>
                    <a:gd name="connsiteX2" fmla="*/ 1689599 w 1799213"/>
                    <a:gd name="connsiteY2" fmla="*/ 759233 h 759233"/>
                    <a:gd name="connsiteX3" fmla="*/ 0 w 1799213"/>
                    <a:gd name="connsiteY3" fmla="*/ 729929 h 759233"/>
                    <a:gd name="connsiteX4" fmla="*/ 134056 w 1799213"/>
                    <a:gd name="connsiteY4" fmla="*/ 82258 h 759233"/>
                    <a:gd name="connsiteX0" fmla="*/ 8207 w 1673364"/>
                    <a:gd name="connsiteY0" fmla="*/ 82258 h 759233"/>
                    <a:gd name="connsiteX1" fmla="*/ 1673364 w 1673364"/>
                    <a:gd name="connsiteY1" fmla="*/ 0 h 759233"/>
                    <a:gd name="connsiteX2" fmla="*/ 1563750 w 1673364"/>
                    <a:gd name="connsiteY2" fmla="*/ 759233 h 759233"/>
                    <a:gd name="connsiteX3" fmla="*/ 0 w 1673364"/>
                    <a:gd name="connsiteY3" fmla="*/ 752366 h 759233"/>
                    <a:gd name="connsiteX4" fmla="*/ 8207 w 1673364"/>
                    <a:gd name="connsiteY4" fmla="*/ 82258 h 759233"/>
                    <a:gd name="connsiteX0" fmla="*/ 122670 w 1787827"/>
                    <a:gd name="connsiteY0" fmla="*/ 82258 h 759233"/>
                    <a:gd name="connsiteX1" fmla="*/ 1787827 w 1787827"/>
                    <a:gd name="connsiteY1" fmla="*/ 0 h 759233"/>
                    <a:gd name="connsiteX2" fmla="*/ 1678213 w 1787827"/>
                    <a:gd name="connsiteY2" fmla="*/ 759233 h 759233"/>
                    <a:gd name="connsiteX3" fmla="*/ 0 w 1787827"/>
                    <a:gd name="connsiteY3" fmla="*/ 745848 h 759233"/>
                    <a:gd name="connsiteX4" fmla="*/ 122670 w 1787827"/>
                    <a:gd name="connsiteY4" fmla="*/ 82258 h 759233"/>
                    <a:gd name="connsiteX0" fmla="*/ 122670 w 1787827"/>
                    <a:gd name="connsiteY0" fmla="*/ 82258 h 759233"/>
                    <a:gd name="connsiteX1" fmla="*/ 1787827 w 1787827"/>
                    <a:gd name="connsiteY1" fmla="*/ 0 h 759233"/>
                    <a:gd name="connsiteX2" fmla="*/ 1678213 w 1787827"/>
                    <a:gd name="connsiteY2" fmla="*/ 759233 h 759233"/>
                    <a:gd name="connsiteX3" fmla="*/ 0 w 1787827"/>
                    <a:gd name="connsiteY3" fmla="*/ 745848 h 759233"/>
                    <a:gd name="connsiteX4" fmla="*/ 122670 w 1787827"/>
                    <a:gd name="connsiteY4" fmla="*/ 82258 h 759233"/>
                    <a:gd name="connsiteX0" fmla="*/ 122670 w 1787827"/>
                    <a:gd name="connsiteY0" fmla="*/ 82258 h 1072459"/>
                    <a:gd name="connsiteX1" fmla="*/ 1787827 w 1787827"/>
                    <a:gd name="connsiteY1" fmla="*/ 0 h 1072459"/>
                    <a:gd name="connsiteX2" fmla="*/ 1576205 w 1787827"/>
                    <a:gd name="connsiteY2" fmla="*/ 1072459 h 1072459"/>
                    <a:gd name="connsiteX3" fmla="*/ 0 w 1787827"/>
                    <a:gd name="connsiteY3" fmla="*/ 745848 h 1072459"/>
                    <a:gd name="connsiteX4" fmla="*/ 122670 w 1787827"/>
                    <a:gd name="connsiteY4" fmla="*/ 82258 h 1072459"/>
                    <a:gd name="connsiteX0" fmla="*/ 103409 w 1768566"/>
                    <a:gd name="connsiteY0" fmla="*/ 82258 h 1072459"/>
                    <a:gd name="connsiteX1" fmla="*/ 1768566 w 1768566"/>
                    <a:gd name="connsiteY1" fmla="*/ 0 h 1072459"/>
                    <a:gd name="connsiteX2" fmla="*/ 1556944 w 1768566"/>
                    <a:gd name="connsiteY2" fmla="*/ 1072459 h 1072459"/>
                    <a:gd name="connsiteX3" fmla="*/ 0 w 1768566"/>
                    <a:gd name="connsiteY3" fmla="*/ 789050 h 1072459"/>
                    <a:gd name="connsiteX4" fmla="*/ 103409 w 1768566"/>
                    <a:gd name="connsiteY4" fmla="*/ 82258 h 1072459"/>
                    <a:gd name="connsiteX0" fmla="*/ 138411 w 1803568"/>
                    <a:gd name="connsiteY0" fmla="*/ 82258 h 1072459"/>
                    <a:gd name="connsiteX1" fmla="*/ 1803568 w 1803568"/>
                    <a:gd name="connsiteY1" fmla="*/ 0 h 1072459"/>
                    <a:gd name="connsiteX2" fmla="*/ 1591946 w 1803568"/>
                    <a:gd name="connsiteY2" fmla="*/ 1072459 h 1072459"/>
                    <a:gd name="connsiteX3" fmla="*/ 0 w 1803568"/>
                    <a:gd name="connsiteY3" fmla="*/ 773697 h 1072459"/>
                    <a:gd name="connsiteX4" fmla="*/ 138411 w 1803568"/>
                    <a:gd name="connsiteY4" fmla="*/ 82258 h 1072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3568" h="1072459">
                      <a:moveTo>
                        <a:pt x="138411" y="82258"/>
                      </a:moveTo>
                      <a:lnTo>
                        <a:pt x="1803568" y="0"/>
                      </a:lnTo>
                      <a:lnTo>
                        <a:pt x="1591946" y="1072459"/>
                      </a:lnTo>
                      <a:lnTo>
                        <a:pt x="0" y="773697"/>
                      </a:lnTo>
                      <a:cubicBezTo>
                        <a:pt x="44861" y="594293"/>
                        <a:pt x="135675" y="305627"/>
                        <a:pt x="138411" y="82258"/>
                      </a:cubicBezTo>
                      <a:close/>
                    </a:path>
                  </a:pathLst>
                </a:custGeom>
                <a:solidFill>
                  <a:srgbClr val="F19554"/>
                </a:solidFill>
                <a:ln>
                  <a:solidFill>
                    <a:srgbClr val="F195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3" name="Прямая соединительная линия 42"/>
                <p:cNvCxnSpPr/>
                <p:nvPr/>
              </p:nvCxnSpPr>
              <p:spPr>
                <a:xfrm flipV="1">
                  <a:off x="696686" y="6096039"/>
                  <a:ext cx="2252254" cy="761962"/>
                </a:xfrm>
                <a:prstGeom prst="line">
                  <a:avLst/>
                </a:prstGeom>
                <a:ln w="57150">
                  <a:solidFill>
                    <a:srgbClr val="C77C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Прямая соединительная линия 43"/>
                <p:cNvCxnSpPr/>
                <p:nvPr/>
              </p:nvCxnSpPr>
              <p:spPr>
                <a:xfrm flipV="1">
                  <a:off x="0" y="5280660"/>
                  <a:ext cx="2948940" cy="970647"/>
                </a:xfrm>
                <a:prstGeom prst="line">
                  <a:avLst/>
                </a:prstGeom>
                <a:ln w="57150">
                  <a:solidFill>
                    <a:srgbClr val="A559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6" name="Picture 2" descr="Illustration Shelf graphy Illustration, A child pushing a ..."/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7602" b="95322" l="10000" r="90000">
                            <a14:foregroundMark x1="47033" y1="24951" x2="40000" y2="7797"/>
                            <a14:foregroundMark x1="46374" y1="45614" x2="43077" y2="95322"/>
                            <a14:backgroundMark x1="25714" y1="32749" x2="31209" y2="82846"/>
                            <a14:backgroundMark x1="32747" y1="51657" x2="32747" y2="64522"/>
                            <a14:backgroundMark x1="34725" y1="59454" x2="34505" y2="52242"/>
                            <a14:backgroundMark x1="66923" y1="65692" x2="76923" y2="28460"/>
                            <a14:backgroundMark x1="69451" y1="66082" x2="70000" y2="72320"/>
                            <a14:backgroundMark x1="66484" y1="53606" x2="66923" y2="39376"/>
                            <a14:backgroundMark x1="67692" y1="57505" x2="68352" y2="68031"/>
                            <a14:backgroundMark x1="99560" y1="13255" x2="99560" y2="1325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80" t="6486" r="28009" b="3111"/>
              <a:stretch/>
            </p:blipFill>
            <p:spPr bwMode="auto">
              <a:xfrm>
                <a:off x="-272789" y="1763575"/>
                <a:ext cx="3114337" cy="4637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9" name="Прямая соединительная линия 58"/>
            <p:cNvCxnSpPr/>
            <p:nvPr/>
          </p:nvCxnSpPr>
          <p:spPr>
            <a:xfrm flipH="1">
              <a:off x="631788" y="2273847"/>
              <a:ext cx="405359" cy="0"/>
            </a:xfrm>
            <a:prstGeom prst="line">
              <a:avLst/>
            </a:prstGeom>
            <a:ln w="38100">
              <a:solidFill>
                <a:srgbClr val="A559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 flipH="1">
              <a:off x="633882" y="4105466"/>
              <a:ext cx="405359" cy="0"/>
            </a:xfrm>
            <a:prstGeom prst="line">
              <a:avLst/>
            </a:prstGeom>
            <a:ln w="38100">
              <a:solidFill>
                <a:srgbClr val="A559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 flipV="1">
              <a:off x="631787" y="2252663"/>
              <a:ext cx="11151" cy="1874820"/>
            </a:xfrm>
            <a:prstGeom prst="line">
              <a:avLst/>
            </a:prstGeom>
            <a:ln w="38100">
              <a:solidFill>
                <a:srgbClr val="A559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 rot="10800000" flipV="1">
            <a:off x="5444830" y="3615971"/>
            <a:ext cx="1916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kitchen</a:t>
            </a:r>
            <a:endParaRPr lang="ru-RU" sz="4000" b="1" dirty="0">
              <a:solidFill>
                <a:srgbClr val="FFFF00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644331" y="6162266"/>
            <a:ext cx="1917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</a:t>
            </a:r>
            <a:endParaRPr lang="ru-RU" sz="5400" b="1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8825911" y="576257"/>
            <a:ext cx="2611267" cy="1761523"/>
            <a:chOff x="-3475691" y="-1551780"/>
            <a:chExt cx="6858000" cy="6858000"/>
          </a:xfrm>
        </p:grpSpPr>
        <p:pic>
          <p:nvPicPr>
            <p:cNvPr id="88" name="Рисунок 87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75691" y="-1551780"/>
              <a:ext cx="6858000" cy="6858000"/>
            </a:xfrm>
            <a:prstGeom prst="rect">
              <a:avLst/>
            </a:prstGeom>
            <a:ln w="38100">
              <a:solidFill>
                <a:srgbClr val="A5592E"/>
              </a:solidFill>
            </a:ln>
          </p:spPr>
        </p:pic>
        <p:pic>
          <p:nvPicPr>
            <p:cNvPr id="89" name="Picture 2" descr="Back laptop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3304" b="89962" l="6800" r="90000">
                          <a14:foregroundMark x1="53200" y1="19822" x2="58200" y2="3304"/>
                          <a14:foregroundMark x1="37400" y1="63914" x2="6800" y2="659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" t="1969" r="9233" b="10356"/>
            <a:stretch/>
          </p:blipFill>
          <p:spPr bwMode="auto">
            <a:xfrm>
              <a:off x="-866784" y="2475330"/>
              <a:ext cx="1490749" cy="1200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042224" y="343969"/>
            <a:ext cx="370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Parts of the house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1" grpId="0"/>
      <p:bldP spid="62" grpId="0"/>
      <p:bldP spid="65" grpId="0"/>
      <p:bldP spid="81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566989" y="701675"/>
            <a:ext cx="7024687" cy="1143000"/>
          </a:xfrm>
        </p:spPr>
        <p:txBody>
          <a:bodyPr/>
          <a:lstStyle/>
          <a:p>
            <a:pPr eaLnBrk="1" hangingPunct="1"/>
            <a:r>
              <a:rPr lang="en-US" altLang="uk-UA" dirty="0" smtClean="0">
                <a:solidFill>
                  <a:srgbClr val="FF0000"/>
                </a:solidFill>
              </a:rPr>
              <a:t>Rooms</a:t>
            </a:r>
            <a:endParaRPr lang="ru-RU" altLang="uk-UA" dirty="0" smtClean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8879" y="1844675"/>
            <a:ext cx="9129010" cy="3987801"/>
          </a:xfrm>
        </p:spPr>
        <p:txBody>
          <a:bodyPr rtlCol="0">
            <a:normAutofit fontScale="92500"/>
          </a:bodyPr>
          <a:lstStyle/>
          <a:p>
            <a:pPr indent="-342900" algn="r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Living room – a place where we rest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en-US" b="1" dirty="0" smtClean="0">
                <a:solidFill>
                  <a:srgbClr val="0070C0"/>
                </a:solidFill>
              </a:rPr>
              <a:t>watch TV.</a:t>
            </a:r>
          </a:p>
          <a:p>
            <a:pPr indent="-342900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Bedroom – a place where we sleep.</a:t>
            </a:r>
          </a:p>
          <a:p>
            <a:pPr indent="-342900" algn="r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Children’s room – the room for children.</a:t>
            </a:r>
          </a:p>
          <a:p>
            <a:pPr indent="-342900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Kitchen – a place where we cook.</a:t>
            </a:r>
          </a:p>
          <a:p>
            <a:pPr indent="-342900" algn="r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Dining room – a place where we have meals.</a:t>
            </a:r>
          </a:p>
          <a:p>
            <a:pPr indent="-342900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Bathroom – a place where we wash ourselves, clean teeth, do the washing.</a:t>
            </a:r>
          </a:p>
        </p:txBody>
      </p:sp>
    </p:spTree>
    <p:extLst>
      <p:ext uri="{BB962C8B-B14F-4D97-AF65-F5344CB8AC3E}">
        <p14:creationId xmlns:p14="http://schemas.microsoft.com/office/powerpoint/2010/main" val="169692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0.xml><?xml version="1.0" encoding="utf-8"?>
<a:theme xmlns:a="http://schemas.openxmlformats.org/drawingml/2006/main" name="6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Остин">
  <a:themeElements>
    <a:clrScheme name="Другая 6">
      <a:dk1>
        <a:sysClr val="windowText" lastClr="000000"/>
      </a:dk1>
      <a:lt1>
        <a:sysClr val="window" lastClr="FFFFFF"/>
      </a:lt1>
      <a:dk2>
        <a:srgbClr val="5C1E34"/>
      </a:dk2>
      <a:lt2>
        <a:srgbClr val="602452"/>
      </a:lt2>
      <a:accent1>
        <a:srgbClr val="512539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стин">
  <a:themeElements>
    <a:clrScheme name="Другая 6">
      <a:dk1>
        <a:sysClr val="windowText" lastClr="000000"/>
      </a:dk1>
      <a:lt1>
        <a:sysClr val="window" lastClr="FFFFFF"/>
      </a:lt1>
      <a:dk2>
        <a:srgbClr val="5C1E34"/>
      </a:dk2>
      <a:lt2>
        <a:srgbClr val="602452"/>
      </a:lt2>
      <a:accent1>
        <a:srgbClr val="512539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434</Words>
  <Application>Microsoft Office PowerPoint</Application>
  <PresentationFormat>Широкоэкранный</PresentationFormat>
  <Paragraphs>93</Paragraphs>
  <Slides>26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26</vt:i4>
      </vt:variant>
    </vt:vector>
  </HeadingPairs>
  <TitlesOfParts>
    <vt:vector size="59" baseType="lpstr">
      <vt:lpstr>Arial</vt:lpstr>
      <vt:lpstr>Arial Black</vt:lpstr>
      <vt:lpstr>Arial Rounded MT Bold</vt:lpstr>
      <vt:lpstr>Bahnschrift Light</vt:lpstr>
      <vt:lpstr>Berylium</vt:lpstr>
      <vt:lpstr>Calibri</vt:lpstr>
      <vt:lpstr>Calibri Light</vt:lpstr>
      <vt:lpstr>Century Gothic</vt:lpstr>
      <vt:lpstr>Corbel</vt:lpstr>
      <vt:lpstr>Garamond</vt:lpstr>
      <vt:lpstr>Georgia</vt:lpstr>
      <vt:lpstr>Gill Sans MT</vt:lpstr>
      <vt:lpstr>Gill Sans Ultra Bold</vt:lpstr>
      <vt:lpstr>Verdana</vt:lpstr>
      <vt:lpstr>Wingdings</vt:lpstr>
      <vt:lpstr>Wingdings 2</vt:lpstr>
      <vt:lpstr>Натуральные материалы</vt:lpstr>
      <vt:lpstr>Тема Office</vt:lpstr>
      <vt:lpstr>Остин</vt:lpstr>
      <vt:lpstr>1_Остин</vt:lpstr>
      <vt:lpstr>Солнцестояние</vt:lpstr>
      <vt:lpstr>2_Солнцестояние</vt:lpstr>
      <vt:lpstr>3_Солнцестояние</vt:lpstr>
      <vt:lpstr>4_Солнцестояние</vt:lpstr>
      <vt:lpstr>5_Солнцестояние</vt:lpstr>
      <vt:lpstr>6_Солнцестояние</vt:lpstr>
      <vt:lpstr>7_Солнцестояние</vt:lpstr>
      <vt:lpstr>8_Солнцестояние</vt:lpstr>
      <vt:lpstr>9_Солнцестояние</vt:lpstr>
      <vt:lpstr>10_Солнцестояние</vt:lpstr>
      <vt:lpstr>11_Солнцестояние</vt:lpstr>
      <vt:lpstr>13_Солнцестояние</vt:lpstr>
      <vt:lpstr>14_Солнцестояние</vt:lpstr>
      <vt:lpstr>Презентация PowerPoint</vt:lpstr>
      <vt:lpstr>Good morning children!</vt:lpstr>
      <vt:lpstr>Tongue twister</vt:lpstr>
      <vt:lpstr>Tongue twister</vt:lpstr>
      <vt:lpstr>Answer the questions:</vt:lpstr>
      <vt:lpstr>Theme: Rooms</vt:lpstr>
      <vt:lpstr>Aims of the lesson:</vt:lpstr>
      <vt:lpstr>Презентация PowerPoint</vt:lpstr>
      <vt:lpstr>Rooms</vt:lpstr>
      <vt:lpstr>                Vocabulary</vt:lpstr>
      <vt:lpstr>Презентация PowerPoint</vt:lpstr>
      <vt:lpstr>Презентация PowerPoint</vt:lpstr>
      <vt:lpstr>Презентация PowerPoint</vt:lpstr>
      <vt:lpstr>Презентация PowerPoint</vt:lpstr>
      <vt:lpstr>What is it ? </vt:lpstr>
      <vt:lpstr>Презентация PowerPoint</vt:lpstr>
      <vt:lpstr>Презентация PowerPoint</vt:lpstr>
      <vt:lpstr>What are there in the rooms?</vt:lpstr>
      <vt:lpstr>Презентация PowerPoint</vt:lpstr>
      <vt:lpstr>There is /are</vt:lpstr>
      <vt:lpstr>Constructions</vt:lpstr>
      <vt:lpstr>There is/there are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afternoon children!</dc:title>
  <dc:creator>Acer</dc:creator>
  <cp:lastModifiedBy>Acer</cp:lastModifiedBy>
  <cp:revision>30</cp:revision>
  <dcterms:created xsi:type="dcterms:W3CDTF">2021-02-12T06:56:24Z</dcterms:created>
  <dcterms:modified xsi:type="dcterms:W3CDTF">2021-02-19T04:22:52Z</dcterms:modified>
</cp:coreProperties>
</file>